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1"/>
  </p:notesMasterIdLst>
  <p:sldIdLst>
    <p:sldId id="256" r:id="rId2"/>
    <p:sldId id="382" r:id="rId3"/>
    <p:sldId id="309" r:id="rId4"/>
    <p:sldId id="261" r:id="rId5"/>
    <p:sldId id="297" r:id="rId6"/>
    <p:sldId id="276" r:id="rId7"/>
    <p:sldId id="331" r:id="rId8"/>
    <p:sldId id="386" r:id="rId9"/>
    <p:sldId id="387" r:id="rId10"/>
    <p:sldId id="295" r:id="rId11"/>
    <p:sldId id="293" r:id="rId12"/>
    <p:sldId id="279" r:id="rId13"/>
    <p:sldId id="281" r:id="rId14"/>
    <p:sldId id="282" r:id="rId15"/>
    <p:sldId id="277" r:id="rId16"/>
    <p:sldId id="374" r:id="rId17"/>
    <p:sldId id="385" r:id="rId18"/>
    <p:sldId id="377" r:id="rId19"/>
    <p:sldId id="378" r:id="rId20"/>
    <p:sldId id="389" r:id="rId21"/>
    <p:sldId id="388" r:id="rId22"/>
    <p:sldId id="390" r:id="rId23"/>
    <p:sldId id="308" r:id="rId24"/>
    <p:sldId id="333" r:id="rId25"/>
    <p:sldId id="346" r:id="rId26"/>
    <p:sldId id="347" r:id="rId27"/>
    <p:sldId id="348" r:id="rId28"/>
    <p:sldId id="349" r:id="rId29"/>
    <p:sldId id="379" r:id="rId30"/>
    <p:sldId id="380" r:id="rId31"/>
    <p:sldId id="350" r:id="rId32"/>
    <p:sldId id="351" r:id="rId33"/>
    <p:sldId id="320" r:id="rId34"/>
    <p:sldId id="322" r:id="rId35"/>
    <p:sldId id="323" r:id="rId36"/>
    <p:sldId id="324" r:id="rId37"/>
    <p:sldId id="325" r:id="rId38"/>
    <p:sldId id="367" r:id="rId39"/>
    <p:sldId id="368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79" autoAdjust="0"/>
    <p:restoredTop sz="94624" autoAdjust="0"/>
  </p:normalViewPr>
  <p:slideViewPr>
    <p:cSldViewPr>
      <p:cViewPr>
        <p:scale>
          <a:sx n="66" d="100"/>
          <a:sy n="66" d="100"/>
        </p:scale>
        <p:origin x="-15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kitv\Desktop\IT%20Sec%20Meeting\Data_IT%20Sec%20Me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khpreet\AppData\Local\Microsoft\Windows\Temporary%20Internet%20Files\Content.Outlook\H7GMIUWM\State-wise%20training%20programmes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ukhpreet\Desktop\State-wise%20training%20programm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'All States'!$B$2</c:f>
              <c:strCache>
                <c:ptCount val="1"/>
                <c:pt idx="0">
                  <c:v>2010-11</c:v>
                </c:pt>
              </c:strCache>
            </c:strRef>
          </c:tx>
          <c:dLbls>
            <c:showVal val="1"/>
          </c:dLbls>
          <c:cat>
            <c:strRef>
              <c:f>'All States'!$A$3:$A$37</c:f>
              <c:strCache>
                <c:ptCount val="35"/>
                <c:pt idx="0">
                  <c:v>Andaman &amp; Nicobar</c:v>
                </c:pt>
                <c:pt idx="1">
                  <c:v>Andhra Pradesh</c:v>
                </c:pt>
                <c:pt idx="2">
                  <c:v>Arunachal Pradesh</c:v>
                </c:pt>
                <c:pt idx="3">
                  <c:v>Dadra &amp; Nagar Haveli</c:v>
                </c:pt>
                <c:pt idx="4">
                  <c:v>Daman &amp; Diu</c:v>
                </c:pt>
                <c:pt idx="5">
                  <c:v>Haryana</c:v>
                </c:pt>
                <c:pt idx="6">
                  <c:v>Jharkhand</c:v>
                </c:pt>
                <c:pt idx="7">
                  <c:v>Odisha</c:v>
                </c:pt>
                <c:pt idx="8">
                  <c:v>Tamil Nadu</c:v>
                </c:pt>
                <c:pt idx="9">
                  <c:v>Sikkim</c:v>
                </c:pt>
                <c:pt idx="10">
                  <c:v>West Bengal</c:v>
                </c:pt>
                <c:pt idx="11">
                  <c:v>Puducherry</c:v>
                </c:pt>
                <c:pt idx="12">
                  <c:v>Delhi</c:v>
                </c:pt>
                <c:pt idx="13">
                  <c:v>Chandigarh</c:v>
                </c:pt>
                <c:pt idx="14">
                  <c:v>Punjab</c:v>
                </c:pt>
                <c:pt idx="15">
                  <c:v>Himachal Pradesh</c:v>
                </c:pt>
                <c:pt idx="16">
                  <c:v>Bihar</c:v>
                </c:pt>
                <c:pt idx="17">
                  <c:v>Mizoram</c:v>
                </c:pt>
                <c:pt idx="18">
                  <c:v>Uttarakhand</c:v>
                </c:pt>
                <c:pt idx="19">
                  <c:v>Lakshwadeep</c:v>
                </c:pt>
                <c:pt idx="20">
                  <c:v>Jammu &amp; Kashmir</c:v>
                </c:pt>
                <c:pt idx="21">
                  <c:v>Uttar Pradesh    </c:v>
                </c:pt>
                <c:pt idx="22">
                  <c:v>Meghalaya</c:v>
                </c:pt>
                <c:pt idx="23">
                  <c:v>Goa</c:v>
                </c:pt>
                <c:pt idx="24">
                  <c:v>Tripura</c:v>
                </c:pt>
                <c:pt idx="25">
                  <c:v>Nagaland</c:v>
                </c:pt>
                <c:pt idx="26">
                  <c:v>Chhattisgarh</c:v>
                </c:pt>
                <c:pt idx="27">
                  <c:v>Rajasthan</c:v>
                </c:pt>
                <c:pt idx="28">
                  <c:v>Manipur</c:v>
                </c:pt>
                <c:pt idx="29">
                  <c:v>Gujarat</c:v>
                </c:pt>
                <c:pt idx="30">
                  <c:v>Assam</c:v>
                </c:pt>
                <c:pt idx="31">
                  <c:v>Maharashtra</c:v>
                </c:pt>
                <c:pt idx="32">
                  <c:v>Kerala</c:v>
                </c:pt>
                <c:pt idx="33">
                  <c:v>Madhya Pradesh</c:v>
                </c:pt>
                <c:pt idx="34">
                  <c:v>Karnataka</c:v>
                </c:pt>
              </c:strCache>
            </c:strRef>
          </c:cat>
          <c:val>
            <c:numRef>
              <c:f>'All States'!$B$3:$B$37</c:f>
              <c:numCache>
                <c:formatCode>General</c:formatCode>
                <c:ptCount val="35"/>
                <c:pt idx="7">
                  <c:v>1</c:v>
                </c:pt>
                <c:pt idx="9">
                  <c:v>1</c:v>
                </c:pt>
                <c:pt idx="12">
                  <c:v>13</c:v>
                </c:pt>
                <c:pt idx="20">
                  <c:v>1</c:v>
                </c:pt>
                <c:pt idx="22">
                  <c:v>0</c:v>
                </c:pt>
                <c:pt idx="23">
                  <c:v>1</c:v>
                </c:pt>
                <c:pt idx="27">
                  <c:v>144</c:v>
                </c:pt>
                <c:pt idx="31">
                  <c:v>3</c:v>
                </c:pt>
                <c:pt idx="33">
                  <c:v>71</c:v>
                </c:pt>
              </c:numCache>
            </c:numRef>
          </c:val>
        </c:ser>
        <c:ser>
          <c:idx val="1"/>
          <c:order val="1"/>
          <c:tx>
            <c:strRef>
              <c:f>'All States'!$C$2</c:f>
              <c:strCache>
                <c:ptCount val="1"/>
                <c:pt idx="0">
                  <c:v>2011-12</c:v>
                </c:pt>
              </c:strCache>
            </c:strRef>
          </c:tx>
          <c:dLbls>
            <c:showVal val="1"/>
          </c:dLbls>
          <c:cat>
            <c:strRef>
              <c:f>'All States'!$A$3:$A$37</c:f>
              <c:strCache>
                <c:ptCount val="35"/>
                <c:pt idx="0">
                  <c:v>Andaman &amp; Nicobar</c:v>
                </c:pt>
                <c:pt idx="1">
                  <c:v>Andhra Pradesh</c:v>
                </c:pt>
                <c:pt idx="2">
                  <c:v>Arunachal Pradesh</c:v>
                </c:pt>
                <c:pt idx="3">
                  <c:v>Dadra &amp; Nagar Haveli</c:v>
                </c:pt>
                <c:pt idx="4">
                  <c:v>Daman &amp; Diu</c:v>
                </c:pt>
                <c:pt idx="5">
                  <c:v>Haryana</c:v>
                </c:pt>
                <c:pt idx="6">
                  <c:v>Jharkhand</c:v>
                </c:pt>
                <c:pt idx="7">
                  <c:v>Odisha</c:v>
                </c:pt>
                <c:pt idx="8">
                  <c:v>Tamil Nadu</c:v>
                </c:pt>
                <c:pt idx="9">
                  <c:v>Sikkim</c:v>
                </c:pt>
                <c:pt idx="10">
                  <c:v>West Bengal</c:v>
                </c:pt>
                <c:pt idx="11">
                  <c:v>Puducherry</c:v>
                </c:pt>
                <c:pt idx="12">
                  <c:v>Delhi</c:v>
                </c:pt>
                <c:pt idx="13">
                  <c:v>Chandigarh</c:v>
                </c:pt>
                <c:pt idx="14">
                  <c:v>Punjab</c:v>
                </c:pt>
                <c:pt idx="15">
                  <c:v>Himachal Pradesh</c:v>
                </c:pt>
                <c:pt idx="16">
                  <c:v>Bihar</c:v>
                </c:pt>
                <c:pt idx="17">
                  <c:v>Mizoram</c:v>
                </c:pt>
                <c:pt idx="18">
                  <c:v>Uttarakhand</c:v>
                </c:pt>
                <c:pt idx="19">
                  <c:v>Lakshwadeep</c:v>
                </c:pt>
                <c:pt idx="20">
                  <c:v>Jammu &amp; Kashmir</c:v>
                </c:pt>
                <c:pt idx="21">
                  <c:v>Uttar Pradesh    </c:v>
                </c:pt>
                <c:pt idx="22">
                  <c:v>Meghalaya</c:v>
                </c:pt>
                <c:pt idx="23">
                  <c:v>Goa</c:v>
                </c:pt>
                <c:pt idx="24">
                  <c:v>Tripura</c:v>
                </c:pt>
                <c:pt idx="25">
                  <c:v>Nagaland</c:v>
                </c:pt>
                <c:pt idx="26">
                  <c:v>Chhattisgarh</c:v>
                </c:pt>
                <c:pt idx="27">
                  <c:v>Rajasthan</c:v>
                </c:pt>
                <c:pt idx="28">
                  <c:v>Manipur</c:v>
                </c:pt>
                <c:pt idx="29">
                  <c:v>Gujarat</c:v>
                </c:pt>
                <c:pt idx="30">
                  <c:v>Assam</c:v>
                </c:pt>
                <c:pt idx="31">
                  <c:v>Maharashtra</c:v>
                </c:pt>
                <c:pt idx="32">
                  <c:v>Kerala</c:v>
                </c:pt>
                <c:pt idx="33">
                  <c:v>Madhya Pradesh</c:v>
                </c:pt>
                <c:pt idx="34">
                  <c:v>Karnataka</c:v>
                </c:pt>
              </c:strCache>
            </c:strRef>
          </c:cat>
          <c:val>
            <c:numRef>
              <c:f>'All States'!$C$3:$C$37</c:f>
              <c:numCache>
                <c:formatCode>General</c:formatCode>
                <c:ptCount val="35"/>
                <c:pt idx="10">
                  <c:v>25</c:v>
                </c:pt>
                <c:pt idx="12">
                  <c:v>27</c:v>
                </c:pt>
                <c:pt idx="13">
                  <c:v>22</c:v>
                </c:pt>
                <c:pt idx="14">
                  <c:v>22</c:v>
                </c:pt>
                <c:pt idx="16">
                  <c:v>50</c:v>
                </c:pt>
                <c:pt idx="19">
                  <c:v>75</c:v>
                </c:pt>
                <c:pt idx="21">
                  <c:v>89</c:v>
                </c:pt>
                <c:pt idx="22">
                  <c:v>150</c:v>
                </c:pt>
                <c:pt idx="23">
                  <c:v>0</c:v>
                </c:pt>
                <c:pt idx="24">
                  <c:v>27</c:v>
                </c:pt>
                <c:pt idx="25">
                  <c:v>53</c:v>
                </c:pt>
                <c:pt idx="26">
                  <c:v>88</c:v>
                </c:pt>
                <c:pt idx="27">
                  <c:v>50</c:v>
                </c:pt>
                <c:pt idx="28">
                  <c:v>84</c:v>
                </c:pt>
                <c:pt idx="29">
                  <c:v>26</c:v>
                </c:pt>
                <c:pt idx="30">
                  <c:v>227</c:v>
                </c:pt>
                <c:pt idx="32">
                  <c:v>76</c:v>
                </c:pt>
                <c:pt idx="33">
                  <c:v>200</c:v>
                </c:pt>
                <c:pt idx="34">
                  <c:v>68</c:v>
                </c:pt>
              </c:numCache>
            </c:numRef>
          </c:val>
        </c:ser>
        <c:ser>
          <c:idx val="2"/>
          <c:order val="2"/>
          <c:tx>
            <c:strRef>
              <c:f>'All States'!$D$2</c:f>
              <c:strCache>
                <c:ptCount val="1"/>
                <c:pt idx="0">
                  <c:v>2012-13</c:v>
                </c:pt>
              </c:strCache>
            </c:strRef>
          </c:tx>
          <c:dLbls>
            <c:showVal val="1"/>
          </c:dLbls>
          <c:cat>
            <c:strRef>
              <c:f>'All States'!$A$3:$A$37</c:f>
              <c:strCache>
                <c:ptCount val="35"/>
                <c:pt idx="0">
                  <c:v>Andaman &amp; Nicobar</c:v>
                </c:pt>
                <c:pt idx="1">
                  <c:v>Andhra Pradesh</c:v>
                </c:pt>
                <c:pt idx="2">
                  <c:v>Arunachal Pradesh</c:v>
                </c:pt>
                <c:pt idx="3">
                  <c:v>Dadra &amp; Nagar Haveli</c:v>
                </c:pt>
                <c:pt idx="4">
                  <c:v>Daman &amp; Diu</c:v>
                </c:pt>
                <c:pt idx="5">
                  <c:v>Haryana</c:v>
                </c:pt>
                <c:pt idx="6">
                  <c:v>Jharkhand</c:v>
                </c:pt>
                <c:pt idx="7">
                  <c:v>Odisha</c:v>
                </c:pt>
                <c:pt idx="8">
                  <c:v>Tamil Nadu</c:v>
                </c:pt>
                <c:pt idx="9">
                  <c:v>Sikkim</c:v>
                </c:pt>
                <c:pt idx="10">
                  <c:v>West Bengal</c:v>
                </c:pt>
                <c:pt idx="11">
                  <c:v>Puducherry</c:v>
                </c:pt>
                <c:pt idx="12">
                  <c:v>Delhi</c:v>
                </c:pt>
                <c:pt idx="13">
                  <c:v>Chandigarh</c:v>
                </c:pt>
                <c:pt idx="14">
                  <c:v>Punjab</c:v>
                </c:pt>
                <c:pt idx="15">
                  <c:v>Himachal Pradesh</c:v>
                </c:pt>
                <c:pt idx="16">
                  <c:v>Bihar</c:v>
                </c:pt>
                <c:pt idx="17">
                  <c:v>Mizoram</c:v>
                </c:pt>
                <c:pt idx="18">
                  <c:v>Uttarakhand</c:v>
                </c:pt>
                <c:pt idx="19">
                  <c:v>Lakshwadeep</c:v>
                </c:pt>
                <c:pt idx="20">
                  <c:v>Jammu &amp; Kashmir</c:v>
                </c:pt>
                <c:pt idx="21">
                  <c:v>Uttar Pradesh    </c:v>
                </c:pt>
                <c:pt idx="22">
                  <c:v>Meghalaya</c:v>
                </c:pt>
                <c:pt idx="23">
                  <c:v>Goa</c:v>
                </c:pt>
                <c:pt idx="24">
                  <c:v>Tripura</c:v>
                </c:pt>
                <c:pt idx="25">
                  <c:v>Nagaland</c:v>
                </c:pt>
                <c:pt idx="26">
                  <c:v>Chhattisgarh</c:v>
                </c:pt>
                <c:pt idx="27">
                  <c:v>Rajasthan</c:v>
                </c:pt>
                <c:pt idx="28">
                  <c:v>Manipur</c:v>
                </c:pt>
                <c:pt idx="29">
                  <c:v>Gujarat</c:v>
                </c:pt>
                <c:pt idx="30">
                  <c:v>Assam</c:v>
                </c:pt>
                <c:pt idx="31">
                  <c:v>Maharashtra</c:v>
                </c:pt>
                <c:pt idx="32">
                  <c:v>Kerala</c:v>
                </c:pt>
                <c:pt idx="33">
                  <c:v>Madhya Pradesh</c:v>
                </c:pt>
                <c:pt idx="34">
                  <c:v>Karnataka</c:v>
                </c:pt>
              </c:strCache>
            </c:strRef>
          </c:cat>
          <c:val>
            <c:numRef>
              <c:f>'All States'!$D$3:$D$37</c:f>
              <c:numCache>
                <c:formatCode>General</c:formatCode>
                <c:ptCount val="35"/>
                <c:pt idx="8">
                  <c:v>16</c:v>
                </c:pt>
                <c:pt idx="9">
                  <c:v>18</c:v>
                </c:pt>
                <c:pt idx="11">
                  <c:v>34</c:v>
                </c:pt>
                <c:pt idx="13">
                  <c:v>25</c:v>
                </c:pt>
                <c:pt idx="14">
                  <c:v>25</c:v>
                </c:pt>
                <c:pt idx="15">
                  <c:v>49</c:v>
                </c:pt>
                <c:pt idx="16">
                  <c:v>0</c:v>
                </c:pt>
                <c:pt idx="17">
                  <c:v>67</c:v>
                </c:pt>
                <c:pt idx="18">
                  <c:v>72</c:v>
                </c:pt>
                <c:pt idx="20">
                  <c:v>95</c:v>
                </c:pt>
                <c:pt idx="21">
                  <c:v>49</c:v>
                </c:pt>
                <c:pt idx="23">
                  <c:v>153</c:v>
                </c:pt>
                <c:pt idx="24">
                  <c:v>148</c:v>
                </c:pt>
                <c:pt idx="25">
                  <c:v>123</c:v>
                </c:pt>
                <c:pt idx="26">
                  <c:v>96</c:v>
                </c:pt>
                <c:pt idx="27">
                  <c:v>23</c:v>
                </c:pt>
                <c:pt idx="28">
                  <c:v>145</c:v>
                </c:pt>
                <c:pt idx="29">
                  <c:v>207</c:v>
                </c:pt>
                <c:pt idx="30">
                  <c:v>25</c:v>
                </c:pt>
                <c:pt idx="31">
                  <c:v>249</c:v>
                </c:pt>
                <c:pt idx="32">
                  <c:v>216</c:v>
                </c:pt>
                <c:pt idx="33">
                  <c:v>76</c:v>
                </c:pt>
                <c:pt idx="34">
                  <c:v>304</c:v>
                </c:pt>
              </c:numCache>
            </c:numRef>
          </c:val>
        </c:ser>
        <c:ser>
          <c:idx val="3"/>
          <c:order val="3"/>
          <c:tx>
            <c:strRef>
              <c:f>'All States'!$E$2</c:f>
              <c:strCache>
                <c:ptCount val="1"/>
                <c:pt idx="0">
                  <c:v>total</c:v>
                </c:pt>
              </c:strCache>
            </c:strRef>
          </c:tx>
          <c:spPr>
            <a:noFill/>
          </c:spPr>
          <c:dLbls>
            <c:spPr>
              <a:noFill/>
            </c:spPr>
            <c:showVal val="1"/>
          </c:dLbls>
          <c:cat>
            <c:strRef>
              <c:f>'All States'!$A$3:$A$37</c:f>
              <c:strCache>
                <c:ptCount val="35"/>
                <c:pt idx="0">
                  <c:v>Andaman &amp; Nicobar</c:v>
                </c:pt>
                <c:pt idx="1">
                  <c:v>Andhra Pradesh</c:v>
                </c:pt>
                <c:pt idx="2">
                  <c:v>Arunachal Pradesh</c:v>
                </c:pt>
                <c:pt idx="3">
                  <c:v>Dadra &amp; Nagar Haveli</c:v>
                </c:pt>
                <c:pt idx="4">
                  <c:v>Daman &amp; Diu</c:v>
                </c:pt>
                <c:pt idx="5">
                  <c:v>Haryana</c:v>
                </c:pt>
                <c:pt idx="6">
                  <c:v>Jharkhand</c:v>
                </c:pt>
                <c:pt idx="7">
                  <c:v>Odisha</c:v>
                </c:pt>
                <c:pt idx="8">
                  <c:v>Tamil Nadu</c:v>
                </c:pt>
                <c:pt idx="9">
                  <c:v>Sikkim</c:v>
                </c:pt>
                <c:pt idx="10">
                  <c:v>West Bengal</c:v>
                </c:pt>
                <c:pt idx="11">
                  <c:v>Puducherry</c:v>
                </c:pt>
                <c:pt idx="12">
                  <c:v>Delhi</c:v>
                </c:pt>
                <c:pt idx="13">
                  <c:v>Chandigarh</c:v>
                </c:pt>
                <c:pt idx="14">
                  <c:v>Punjab</c:v>
                </c:pt>
                <c:pt idx="15">
                  <c:v>Himachal Pradesh</c:v>
                </c:pt>
                <c:pt idx="16">
                  <c:v>Bihar</c:v>
                </c:pt>
                <c:pt idx="17">
                  <c:v>Mizoram</c:v>
                </c:pt>
                <c:pt idx="18">
                  <c:v>Uttarakhand</c:v>
                </c:pt>
                <c:pt idx="19">
                  <c:v>Lakshwadeep</c:v>
                </c:pt>
                <c:pt idx="20">
                  <c:v>Jammu &amp; Kashmir</c:v>
                </c:pt>
                <c:pt idx="21">
                  <c:v>Uttar Pradesh    </c:v>
                </c:pt>
                <c:pt idx="22">
                  <c:v>Meghalaya</c:v>
                </c:pt>
                <c:pt idx="23">
                  <c:v>Goa</c:v>
                </c:pt>
                <c:pt idx="24">
                  <c:v>Tripura</c:v>
                </c:pt>
                <c:pt idx="25">
                  <c:v>Nagaland</c:v>
                </c:pt>
                <c:pt idx="26">
                  <c:v>Chhattisgarh</c:v>
                </c:pt>
                <c:pt idx="27">
                  <c:v>Rajasthan</c:v>
                </c:pt>
                <c:pt idx="28">
                  <c:v>Manipur</c:v>
                </c:pt>
                <c:pt idx="29">
                  <c:v>Gujarat</c:v>
                </c:pt>
                <c:pt idx="30">
                  <c:v>Assam</c:v>
                </c:pt>
                <c:pt idx="31">
                  <c:v>Maharashtra</c:v>
                </c:pt>
                <c:pt idx="32">
                  <c:v>Kerala</c:v>
                </c:pt>
                <c:pt idx="33">
                  <c:v>Madhya Pradesh</c:v>
                </c:pt>
                <c:pt idx="34">
                  <c:v>Karnataka</c:v>
                </c:pt>
              </c:strCache>
            </c:strRef>
          </c:cat>
          <c:val>
            <c:numRef>
              <c:f>'All States'!$E$3:$E$37</c:f>
              <c:numCache>
                <c:formatCode>General</c:formatCode>
                <c:ptCount val="3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</c:v>
                </c:pt>
                <c:pt idx="8">
                  <c:v>16</c:v>
                </c:pt>
                <c:pt idx="9">
                  <c:v>19</c:v>
                </c:pt>
                <c:pt idx="10">
                  <c:v>25</c:v>
                </c:pt>
                <c:pt idx="11">
                  <c:v>34</c:v>
                </c:pt>
                <c:pt idx="12">
                  <c:v>40</c:v>
                </c:pt>
                <c:pt idx="13">
                  <c:v>47</c:v>
                </c:pt>
                <c:pt idx="14">
                  <c:v>47</c:v>
                </c:pt>
                <c:pt idx="15">
                  <c:v>49</c:v>
                </c:pt>
                <c:pt idx="16">
                  <c:v>50</c:v>
                </c:pt>
                <c:pt idx="17">
                  <c:v>67</c:v>
                </c:pt>
                <c:pt idx="18">
                  <c:v>72</c:v>
                </c:pt>
                <c:pt idx="19">
                  <c:v>75</c:v>
                </c:pt>
                <c:pt idx="20">
                  <c:v>96</c:v>
                </c:pt>
                <c:pt idx="21">
                  <c:v>138</c:v>
                </c:pt>
                <c:pt idx="22">
                  <c:v>150</c:v>
                </c:pt>
                <c:pt idx="23">
                  <c:v>154</c:v>
                </c:pt>
                <c:pt idx="24">
                  <c:v>175</c:v>
                </c:pt>
                <c:pt idx="25">
                  <c:v>176</c:v>
                </c:pt>
                <c:pt idx="26">
                  <c:v>184</c:v>
                </c:pt>
                <c:pt idx="27">
                  <c:v>217</c:v>
                </c:pt>
                <c:pt idx="28">
                  <c:v>229</c:v>
                </c:pt>
                <c:pt idx="29">
                  <c:v>233</c:v>
                </c:pt>
                <c:pt idx="30">
                  <c:v>252</c:v>
                </c:pt>
                <c:pt idx="31">
                  <c:v>252</c:v>
                </c:pt>
                <c:pt idx="32">
                  <c:v>292</c:v>
                </c:pt>
                <c:pt idx="33">
                  <c:v>347</c:v>
                </c:pt>
                <c:pt idx="34">
                  <c:v>372</c:v>
                </c:pt>
              </c:numCache>
            </c:numRef>
          </c:val>
        </c:ser>
        <c:dLbls>
          <c:showVal val="1"/>
        </c:dLbls>
        <c:gapWidth val="95"/>
        <c:overlap val="100"/>
        <c:axId val="70505600"/>
        <c:axId val="70507136"/>
      </c:barChart>
      <c:catAx>
        <c:axId val="70505600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70507136"/>
        <c:crosses val="autoZero"/>
        <c:auto val="1"/>
        <c:lblAlgn val="ctr"/>
        <c:lblOffset val="100"/>
      </c:catAx>
      <c:valAx>
        <c:axId val="70507136"/>
        <c:scaling>
          <c:orientation val="minMax"/>
        </c:scaling>
        <c:delete val="1"/>
        <c:axPos val="b"/>
        <c:numFmt formatCode="General" sourceLinked="1"/>
        <c:tickLblPos val="none"/>
        <c:crossAx val="70505600"/>
        <c:crosses val="autoZero"/>
        <c:crossBetween val="between"/>
      </c:valAx>
    </c:plotArea>
    <c:legend>
      <c:legendPos val="t"/>
      <c:legendEntry>
        <c:idx val="3"/>
        <c:delete val="1"/>
      </c:legendEntry>
      <c:layout>
        <c:manualLayout>
          <c:xMode val="edge"/>
          <c:yMode val="edge"/>
          <c:x val="0.2975312729418878"/>
          <c:y val="2.3379560131169441E-2"/>
          <c:w val="0.47806340478006981"/>
          <c:h val="3.7672736220472534E-2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autoTitleDeleted val="1"/>
    <c:plotArea>
      <c:layout/>
      <c:pieChart>
        <c:varyColors val="1"/>
        <c:dLbls>
          <c:showPercent val="1"/>
        </c:dLbls>
        <c:firstSliceAng val="0"/>
      </c:pie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autoTitleDeleted val="1"/>
    <c:plotArea>
      <c:layout>
        <c:manualLayout>
          <c:layoutTarget val="inner"/>
          <c:xMode val="edge"/>
          <c:yMode val="edge"/>
          <c:x val="9.0057421697641984E-2"/>
          <c:y val="0.12438172868447174"/>
          <c:w val="0.66454464481167375"/>
          <c:h val="0.74043407218261792"/>
        </c:manualLayout>
      </c:layout>
      <c:pieChart>
        <c:varyColors val="1"/>
        <c:ser>
          <c:idx val="0"/>
          <c:order val="0"/>
          <c:dLbls>
            <c:showVal val="1"/>
            <c:showLeaderLines val="1"/>
          </c:dLbls>
          <c:cat>
            <c:strRef>
              <c:f>'All States'!$F$4:$F$11</c:f>
              <c:strCache>
                <c:ptCount val="8"/>
                <c:pt idx="0">
                  <c:v>eGLC</c:v>
                </c:pt>
                <c:pt idx="1">
                  <c:v>GPR</c:v>
                </c:pt>
                <c:pt idx="2">
                  <c:v>BM&amp;PPP</c:v>
                </c:pt>
                <c:pt idx="3">
                  <c:v>PM</c:v>
                </c:pt>
                <c:pt idx="4">
                  <c:v>CAPS</c:v>
                </c:pt>
                <c:pt idx="5">
                  <c:v>CM&amp;CB</c:v>
                </c:pt>
                <c:pt idx="6">
                  <c:v>DPR</c:v>
                </c:pt>
                <c:pt idx="7">
                  <c:v>ISMEA</c:v>
                </c:pt>
              </c:strCache>
            </c:strRef>
          </c:cat>
          <c:val>
            <c:numRef>
              <c:f>'All States'!$G$4:$G$11</c:f>
              <c:numCache>
                <c:formatCode>General</c:formatCode>
                <c:ptCount val="8"/>
                <c:pt idx="0">
                  <c:v>2224</c:v>
                </c:pt>
                <c:pt idx="1">
                  <c:v>676</c:v>
                </c:pt>
                <c:pt idx="2">
                  <c:v>123</c:v>
                </c:pt>
                <c:pt idx="3">
                  <c:v>387</c:v>
                </c:pt>
                <c:pt idx="4">
                  <c:v>46</c:v>
                </c:pt>
                <c:pt idx="5">
                  <c:v>321</c:v>
                </c:pt>
                <c:pt idx="6">
                  <c:v>54</c:v>
                </c:pt>
                <c:pt idx="7">
                  <c:v>113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200"/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CD2328-7BFF-4E5C-B238-AB8A1CF5F326}" type="doc">
      <dgm:prSet loTypeId="urn:microsoft.com/office/officeart/2005/8/layout/hProcess3" loCatId="process" qsTypeId="urn:microsoft.com/office/officeart/2005/8/quickstyle/simple3" qsCatId="simple" csTypeId="urn:microsoft.com/office/officeart/2005/8/colors/colorful4" csCatId="colorful" phldr="1"/>
      <dgm:spPr/>
    </dgm:pt>
    <dgm:pt modelId="{2E52F86F-7226-4A3D-B9DA-16EB06E9BB2E}">
      <dgm:prSet phldrT="[Text]" custT="1"/>
      <dgm:spPr/>
      <dgm:t>
        <a:bodyPr/>
        <a:lstStyle/>
        <a:p>
          <a:r>
            <a:rPr lang="en-US" sz="1600" b="1" dirty="0" smtClean="0">
              <a:latin typeface="Arial" pitchFamily="34" charset="0"/>
              <a:cs typeface="Arial" pitchFamily="34" charset="0"/>
            </a:rPr>
            <a:t>OBJECTIVE</a:t>
          </a:r>
          <a:endParaRPr lang="en-IN" sz="1600" b="1" dirty="0">
            <a:latin typeface="Arial" pitchFamily="34" charset="0"/>
            <a:cs typeface="Arial" pitchFamily="34" charset="0"/>
          </a:endParaRPr>
        </a:p>
      </dgm:t>
    </dgm:pt>
    <dgm:pt modelId="{69E60714-3A56-41EE-A154-BF66676B6C21}" type="parTrans" cxnId="{3F9921D8-900F-40A0-ABD7-FF06F7C4B0C0}">
      <dgm:prSet/>
      <dgm:spPr/>
      <dgm:t>
        <a:bodyPr/>
        <a:lstStyle/>
        <a:p>
          <a:endParaRPr lang="en-IN"/>
        </a:p>
      </dgm:t>
    </dgm:pt>
    <dgm:pt modelId="{F89B4E7D-054F-457C-9A13-ACA2DAF3AAB4}" type="sibTrans" cxnId="{3F9921D8-900F-40A0-ABD7-FF06F7C4B0C0}">
      <dgm:prSet/>
      <dgm:spPr/>
      <dgm:t>
        <a:bodyPr/>
        <a:lstStyle/>
        <a:p>
          <a:endParaRPr lang="en-IN"/>
        </a:p>
      </dgm:t>
    </dgm:pt>
    <dgm:pt modelId="{B99BEEF1-2B3C-4BB6-9991-B7F68D58E932}" type="pres">
      <dgm:prSet presAssocID="{83CD2328-7BFF-4E5C-B238-AB8A1CF5F326}" presName="Name0" presStyleCnt="0">
        <dgm:presLayoutVars>
          <dgm:dir/>
          <dgm:animLvl val="lvl"/>
          <dgm:resizeHandles val="exact"/>
        </dgm:presLayoutVars>
      </dgm:prSet>
      <dgm:spPr/>
    </dgm:pt>
    <dgm:pt modelId="{85E3C587-5DAB-4FC5-821A-A7ED3F4DB3B5}" type="pres">
      <dgm:prSet presAssocID="{83CD2328-7BFF-4E5C-B238-AB8A1CF5F326}" presName="dummy" presStyleCnt="0"/>
      <dgm:spPr/>
    </dgm:pt>
    <dgm:pt modelId="{B1CD4AA2-5E21-471B-B925-98C432A756E0}" type="pres">
      <dgm:prSet presAssocID="{83CD2328-7BFF-4E5C-B238-AB8A1CF5F326}" presName="linH" presStyleCnt="0"/>
      <dgm:spPr/>
    </dgm:pt>
    <dgm:pt modelId="{8768F712-2EB2-44E6-8080-206ABA3C2F79}" type="pres">
      <dgm:prSet presAssocID="{83CD2328-7BFF-4E5C-B238-AB8A1CF5F326}" presName="padding1" presStyleCnt="0"/>
      <dgm:spPr/>
    </dgm:pt>
    <dgm:pt modelId="{7EEDFE83-BB6D-40E4-AA3F-BB67C505EBCB}" type="pres">
      <dgm:prSet presAssocID="{2E52F86F-7226-4A3D-B9DA-16EB06E9BB2E}" presName="linV" presStyleCnt="0"/>
      <dgm:spPr/>
    </dgm:pt>
    <dgm:pt modelId="{035BDD5E-D384-4FDC-B6FB-C5BF998F2671}" type="pres">
      <dgm:prSet presAssocID="{2E52F86F-7226-4A3D-B9DA-16EB06E9BB2E}" presName="spVertical1" presStyleCnt="0"/>
      <dgm:spPr/>
    </dgm:pt>
    <dgm:pt modelId="{25FB8D3E-6409-4A02-A5F2-E1983773708F}" type="pres">
      <dgm:prSet presAssocID="{2E52F86F-7226-4A3D-B9DA-16EB06E9BB2E}" presName="parTx" presStyleLbl="revTx" presStyleIdx="0" presStyleCnt="1" custScaleY="919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D54C14-B6DE-4D5F-9F3C-B432FA53B94A}" type="pres">
      <dgm:prSet presAssocID="{2E52F86F-7226-4A3D-B9DA-16EB06E9BB2E}" presName="spVertical2" presStyleCnt="0"/>
      <dgm:spPr/>
    </dgm:pt>
    <dgm:pt modelId="{460AFFC8-DCD4-46AE-9FDF-E63BE2560415}" type="pres">
      <dgm:prSet presAssocID="{2E52F86F-7226-4A3D-B9DA-16EB06E9BB2E}" presName="spVertical3" presStyleCnt="0"/>
      <dgm:spPr/>
    </dgm:pt>
    <dgm:pt modelId="{40073F41-8876-45FA-9B78-AAD3C1F3AB81}" type="pres">
      <dgm:prSet presAssocID="{83CD2328-7BFF-4E5C-B238-AB8A1CF5F326}" presName="padding2" presStyleCnt="0"/>
      <dgm:spPr/>
    </dgm:pt>
    <dgm:pt modelId="{F0886D59-A0AF-4F2B-8A4D-F652B2E3D796}" type="pres">
      <dgm:prSet presAssocID="{83CD2328-7BFF-4E5C-B238-AB8A1CF5F326}" presName="negArrow" presStyleCnt="0"/>
      <dgm:spPr/>
    </dgm:pt>
    <dgm:pt modelId="{3912AC5E-95D8-4A74-ABEF-128EFE826B55}" type="pres">
      <dgm:prSet presAssocID="{83CD2328-7BFF-4E5C-B238-AB8A1CF5F326}" presName="backgroundArrow" presStyleLbl="node1" presStyleIdx="0" presStyleCnt="1" custScaleY="286630" custLinFactNeighborX="2239" custLinFactNeighborY="-15358"/>
      <dgm:spPr/>
      <dgm:t>
        <a:bodyPr/>
        <a:lstStyle/>
        <a:p>
          <a:endParaRPr lang="en-IN"/>
        </a:p>
      </dgm:t>
    </dgm:pt>
  </dgm:ptLst>
  <dgm:cxnLst>
    <dgm:cxn modelId="{28F2464D-372C-4EBD-8F0E-AFDFCC0E271E}" type="presOf" srcId="{2E52F86F-7226-4A3D-B9DA-16EB06E9BB2E}" destId="{25FB8D3E-6409-4A02-A5F2-E1983773708F}" srcOrd="0" destOrd="0" presId="urn:microsoft.com/office/officeart/2005/8/layout/hProcess3"/>
    <dgm:cxn modelId="{98BF6797-05E9-4A77-A906-58B392CAAB1B}" type="presOf" srcId="{83CD2328-7BFF-4E5C-B238-AB8A1CF5F326}" destId="{B99BEEF1-2B3C-4BB6-9991-B7F68D58E932}" srcOrd="0" destOrd="0" presId="urn:microsoft.com/office/officeart/2005/8/layout/hProcess3"/>
    <dgm:cxn modelId="{3F9921D8-900F-40A0-ABD7-FF06F7C4B0C0}" srcId="{83CD2328-7BFF-4E5C-B238-AB8A1CF5F326}" destId="{2E52F86F-7226-4A3D-B9DA-16EB06E9BB2E}" srcOrd="0" destOrd="0" parTransId="{69E60714-3A56-41EE-A154-BF66676B6C21}" sibTransId="{F89B4E7D-054F-457C-9A13-ACA2DAF3AAB4}"/>
    <dgm:cxn modelId="{BDD5EC72-C089-41AA-947D-ADFA06E5B00A}" type="presParOf" srcId="{B99BEEF1-2B3C-4BB6-9991-B7F68D58E932}" destId="{85E3C587-5DAB-4FC5-821A-A7ED3F4DB3B5}" srcOrd="0" destOrd="0" presId="urn:microsoft.com/office/officeart/2005/8/layout/hProcess3"/>
    <dgm:cxn modelId="{860D08E1-6855-43A8-97BE-DAB20453B2BE}" type="presParOf" srcId="{B99BEEF1-2B3C-4BB6-9991-B7F68D58E932}" destId="{B1CD4AA2-5E21-471B-B925-98C432A756E0}" srcOrd="1" destOrd="0" presId="urn:microsoft.com/office/officeart/2005/8/layout/hProcess3"/>
    <dgm:cxn modelId="{BC88B2AD-4C0C-4B13-9EA1-CA97A3BCB4B8}" type="presParOf" srcId="{B1CD4AA2-5E21-471B-B925-98C432A756E0}" destId="{8768F712-2EB2-44E6-8080-206ABA3C2F79}" srcOrd="0" destOrd="0" presId="urn:microsoft.com/office/officeart/2005/8/layout/hProcess3"/>
    <dgm:cxn modelId="{3DB9A692-B8E2-43BD-957B-F06CC86B5128}" type="presParOf" srcId="{B1CD4AA2-5E21-471B-B925-98C432A756E0}" destId="{7EEDFE83-BB6D-40E4-AA3F-BB67C505EBCB}" srcOrd="1" destOrd="0" presId="urn:microsoft.com/office/officeart/2005/8/layout/hProcess3"/>
    <dgm:cxn modelId="{87FDB004-93EC-4F16-95CA-6AB40D7FB27D}" type="presParOf" srcId="{7EEDFE83-BB6D-40E4-AA3F-BB67C505EBCB}" destId="{035BDD5E-D384-4FDC-B6FB-C5BF998F2671}" srcOrd="0" destOrd="0" presId="urn:microsoft.com/office/officeart/2005/8/layout/hProcess3"/>
    <dgm:cxn modelId="{D9CBD914-CD48-4949-BE31-B9B793232D38}" type="presParOf" srcId="{7EEDFE83-BB6D-40E4-AA3F-BB67C505EBCB}" destId="{25FB8D3E-6409-4A02-A5F2-E1983773708F}" srcOrd="1" destOrd="0" presId="urn:microsoft.com/office/officeart/2005/8/layout/hProcess3"/>
    <dgm:cxn modelId="{0F1032BF-9FD7-4B08-9374-936F29B147EF}" type="presParOf" srcId="{7EEDFE83-BB6D-40E4-AA3F-BB67C505EBCB}" destId="{9FD54C14-B6DE-4D5F-9F3C-B432FA53B94A}" srcOrd="2" destOrd="0" presId="urn:microsoft.com/office/officeart/2005/8/layout/hProcess3"/>
    <dgm:cxn modelId="{352AFE6A-2D72-47A2-807F-E5F3C629BE7F}" type="presParOf" srcId="{7EEDFE83-BB6D-40E4-AA3F-BB67C505EBCB}" destId="{460AFFC8-DCD4-46AE-9FDF-E63BE2560415}" srcOrd="3" destOrd="0" presId="urn:microsoft.com/office/officeart/2005/8/layout/hProcess3"/>
    <dgm:cxn modelId="{197644D4-E49E-4A2B-BF3A-528C020979AA}" type="presParOf" srcId="{B1CD4AA2-5E21-471B-B925-98C432A756E0}" destId="{40073F41-8876-45FA-9B78-AAD3C1F3AB81}" srcOrd="2" destOrd="0" presId="urn:microsoft.com/office/officeart/2005/8/layout/hProcess3"/>
    <dgm:cxn modelId="{C0F1684E-EB99-4042-8DC2-51C92287171D}" type="presParOf" srcId="{B1CD4AA2-5E21-471B-B925-98C432A756E0}" destId="{F0886D59-A0AF-4F2B-8A4D-F652B2E3D796}" srcOrd="3" destOrd="0" presId="urn:microsoft.com/office/officeart/2005/8/layout/hProcess3"/>
    <dgm:cxn modelId="{5AC0887B-2826-4C50-8A83-4A74F333A3BF}" type="presParOf" srcId="{B1CD4AA2-5E21-471B-B925-98C432A756E0}" destId="{3912AC5E-95D8-4A74-ABEF-128EFE826B55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85753A-D0C6-4354-B496-330EFA60EE08}" type="doc">
      <dgm:prSet loTypeId="urn:microsoft.com/office/officeart/2005/8/layout/list1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53556288-2AC7-4F96-9014-9EDC51F369F2}">
      <dgm:prSet phldrT="[Text]" custT="1"/>
      <dgm:spPr/>
      <dgm:t>
        <a:bodyPr/>
        <a:lstStyle/>
        <a:p>
          <a:r>
            <a:rPr lang="en-US" sz="2000" dirty="0" err="1" smtClean="0">
              <a:cs typeface="Arial" pitchFamily="34" charset="0"/>
            </a:rPr>
            <a:t>DeitY</a:t>
          </a:r>
          <a:r>
            <a:rPr lang="en-US" sz="2000" dirty="0" smtClean="0">
              <a:cs typeface="Arial" pitchFamily="34" charset="0"/>
            </a:rPr>
            <a:t> frames </a:t>
          </a:r>
          <a:r>
            <a:rPr lang="en-US" sz="2000" dirty="0" smtClean="0">
              <a:cs typeface="Arial" pitchFamily="34" charset="0"/>
            </a:rPr>
            <a:t>policies</a:t>
          </a:r>
          <a:endParaRPr lang="en-US" sz="2000" dirty="0" smtClean="0">
            <a:cs typeface="Arial" pitchFamily="34" charset="0"/>
          </a:endParaRPr>
        </a:p>
      </dgm:t>
    </dgm:pt>
    <dgm:pt modelId="{DA63E923-5139-465D-A2E1-20F7B49B418B}" type="parTrans" cxnId="{8AAF652F-827F-44E1-98D8-D4F74D7DB5EE}">
      <dgm:prSet/>
      <dgm:spPr/>
      <dgm:t>
        <a:bodyPr/>
        <a:lstStyle/>
        <a:p>
          <a:endParaRPr lang="en-IN"/>
        </a:p>
      </dgm:t>
    </dgm:pt>
    <dgm:pt modelId="{BC3DE509-A57B-4301-AD7E-F1A40C864215}" type="sibTrans" cxnId="{8AAF652F-827F-44E1-98D8-D4F74D7DB5EE}">
      <dgm:prSet/>
      <dgm:spPr/>
      <dgm:t>
        <a:bodyPr/>
        <a:lstStyle/>
        <a:p>
          <a:endParaRPr lang="en-IN"/>
        </a:p>
      </dgm:t>
    </dgm:pt>
    <dgm:pt modelId="{A6E67772-0734-4D1C-A6B6-0E429E77837D}">
      <dgm:prSet custT="1"/>
      <dgm:spPr/>
      <dgm:t>
        <a:bodyPr/>
        <a:lstStyle/>
        <a:p>
          <a:r>
            <a:rPr lang="en-IN" sz="2000" b="1" dirty="0" smtClean="0">
              <a:cs typeface="Arial" pitchFamily="34" charset="0"/>
            </a:rPr>
            <a:t>States</a:t>
          </a:r>
          <a:r>
            <a:rPr lang="en-IN" sz="2000" dirty="0" smtClean="0">
              <a:cs typeface="Arial" pitchFamily="34" charset="0"/>
            </a:rPr>
            <a:t> responsible for Training Plans</a:t>
          </a:r>
        </a:p>
        <a:p>
          <a:r>
            <a:rPr lang="en-IN" sz="2000" dirty="0" smtClean="0">
              <a:cs typeface="Arial" pitchFamily="34" charset="0"/>
            </a:rPr>
            <a:t>Allocated Grants/Funds</a:t>
          </a:r>
        </a:p>
      </dgm:t>
    </dgm:pt>
    <dgm:pt modelId="{84A43541-F1C7-4877-96A0-071E5AAD2422}" type="parTrans" cxnId="{87954536-97FE-41F9-8859-454CEA330B3A}">
      <dgm:prSet/>
      <dgm:spPr/>
      <dgm:t>
        <a:bodyPr/>
        <a:lstStyle/>
        <a:p>
          <a:endParaRPr lang="en-IN"/>
        </a:p>
      </dgm:t>
    </dgm:pt>
    <dgm:pt modelId="{9A9AB014-2D5F-439C-A9DF-45740120E1BF}" type="sibTrans" cxnId="{87954536-97FE-41F9-8859-454CEA330B3A}">
      <dgm:prSet/>
      <dgm:spPr/>
      <dgm:t>
        <a:bodyPr/>
        <a:lstStyle/>
        <a:p>
          <a:endParaRPr lang="en-IN"/>
        </a:p>
      </dgm:t>
    </dgm:pt>
    <dgm:pt modelId="{FF5390AF-25E6-4423-830E-3B26631FCCA4}">
      <dgm:prSet custT="1"/>
      <dgm:spPr/>
      <dgm:t>
        <a:bodyPr/>
        <a:lstStyle/>
        <a:p>
          <a:r>
            <a:rPr lang="en-US" sz="2000" b="1" dirty="0" err="1" smtClean="0">
              <a:cs typeface="Arial" pitchFamily="34" charset="0"/>
            </a:rPr>
            <a:t>NeGD</a:t>
          </a:r>
          <a:r>
            <a:rPr lang="en-US" sz="2000" dirty="0" smtClean="0">
              <a:cs typeface="Arial" pitchFamily="34" charset="0"/>
            </a:rPr>
            <a:t> provides guidance, facilitates and monitors CB activities,</a:t>
          </a:r>
          <a:r>
            <a:rPr lang="en-IN" sz="2000" dirty="0" smtClean="0">
              <a:cs typeface="Arial" pitchFamily="34" charset="0"/>
            </a:rPr>
            <a:t> training quality and effectiveness </a:t>
          </a:r>
          <a:endParaRPr lang="en-US" sz="2000" dirty="0" smtClean="0">
            <a:cs typeface="Arial" pitchFamily="34" charset="0"/>
          </a:endParaRPr>
        </a:p>
      </dgm:t>
    </dgm:pt>
    <dgm:pt modelId="{88F11FD6-87E2-4C77-B1E2-9F7D8B6581DE}" type="parTrans" cxnId="{D5102229-513F-4FC1-9B51-17952C0D2C35}">
      <dgm:prSet/>
      <dgm:spPr/>
      <dgm:t>
        <a:bodyPr/>
        <a:lstStyle/>
        <a:p>
          <a:endParaRPr lang="en-IN"/>
        </a:p>
      </dgm:t>
    </dgm:pt>
    <dgm:pt modelId="{3B1EE6AF-1FC8-4008-A8F5-A0EE6438F8EA}" type="sibTrans" cxnId="{D5102229-513F-4FC1-9B51-17952C0D2C35}">
      <dgm:prSet/>
      <dgm:spPr/>
      <dgm:t>
        <a:bodyPr/>
        <a:lstStyle/>
        <a:p>
          <a:endParaRPr lang="en-IN"/>
        </a:p>
      </dgm:t>
    </dgm:pt>
    <dgm:pt modelId="{EBEC4144-350E-49A6-9DEF-E1BCDA75F13A}">
      <dgm:prSet custT="1"/>
      <dgm:spPr/>
      <dgm:t>
        <a:bodyPr/>
        <a:lstStyle/>
        <a:p>
          <a:r>
            <a:rPr lang="en-US" sz="2000" b="1" dirty="0" smtClean="0">
              <a:cs typeface="Arial" pitchFamily="34" charset="0"/>
            </a:rPr>
            <a:t>NISG</a:t>
          </a:r>
          <a:r>
            <a:rPr lang="en-US" sz="2000" dirty="0" smtClean="0">
              <a:cs typeface="Arial" pitchFamily="34" charset="0"/>
            </a:rPr>
            <a:t> is the implementation partner to conduct  leadership trainings and Specialized trainings                     </a:t>
          </a:r>
          <a:endParaRPr lang="en-IN" sz="2000" dirty="0"/>
        </a:p>
      </dgm:t>
    </dgm:pt>
    <dgm:pt modelId="{BE9972F5-BB4A-448E-A21F-1C8C24C4CBB5}" type="parTrans" cxnId="{591CD56B-95BC-44F9-ACAB-C365AC472F6F}">
      <dgm:prSet/>
      <dgm:spPr/>
      <dgm:t>
        <a:bodyPr/>
        <a:lstStyle/>
        <a:p>
          <a:endParaRPr lang="en-IN"/>
        </a:p>
      </dgm:t>
    </dgm:pt>
    <dgm:pt modelId="{3CC5D50E-C4B8-449B-B5FB-8052E32F0067}" type="sibTrans" cxnId="{591CD56B-95BC-44F9-ACAB-C365AC472F6F}">
      <dgm:prSet/>
      <dgm:spPr/>
      <dgm:t>
        <a:bodyPr/>
        <a:lstStyle/>
        <a:p>
          <a:endParaRPr lang="en-IN"/>
        </a:p>
      </dgm:t>
    </dgm:pt>
    <dgm:pt modelId="{5A3381E4-E7B2-4F63-A5D3-35B53AC0741E}" type="pres">
      <dgm:prSet presAssocID="{DE85753A-D0C6-4354-B496-330EFA60EE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028A8DB-2F47-4779-9A99-71A6D8DB665A}" type="pres">
      <dgm:prSet presAssocID="{53556288-2AC7-4F96-9014-9EDC51F369F2}" presName="parentLin" presStyleCnt="0"/>
      <dgm:spPr/>
      <dgm:t>
        <a:bodyPr/>
        <a:lstStyle/>
        <a:p>
          <a:endParaRPr lang="en-IN"/>
        </a:p>
      </dgm:t>
    </dgm:pt>
    <dgm:pt modelId="{3A78D584-1543-46C2-85E1-26C1FFACD51B}" type="pres">
      <dgm:prSet presAssocID="{53556288-2AC7-4F96-9014-9EDC51F369F2}" presName="parentLeftMargin" presStyleLbl="node1" presStyleIdx="0" presStyleCnt="4"/>
      <dgm:spPr/>
      <dgm:t>
        <a:bodyPr/>
        <a:lstStyle/>
        <a:p>
          <a:endParaRPr lang="en-IN"/>
        </a:p>
      </dgm:t>
    </dgm:pt>
    <dgm:pt modelId="{5DE12DBE-F633-4279-8190-D67A68C5C475}" type="pres">
      <dgm:prSet presAssocID="{53556288-2AC7-4F96-9014-9EDC51F369F2}" presName="parentText" presStyleLbl="node1" presStyleIdx="0" presStyleCnt="4" custScaleX="111905" custScaleY="6772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85814EC-50ED-4B75-871C-85B2C6ACB968}" type="pres">
      <dgm:prSet presAssocID="{53556288-2AC7-4F96-9014-9EDC51F369F2}" presName="negativeSpace" presStyleCnt="0"/>
      <dgm:spPr/>
      <dgm:t>
        <a:bodyPr/>
        <a:lstStyle/>
        <a:p>
          <a:endParaRPr lang="en-IN"/>
        </a:p>
      </dgm:t>
    </dgm:pt>
    <dgm:pt modelId="{28C91C05-BE3A-44F2-9A9E-22C1AAAD0E1D}" type="pres">
      <dgm:prSet presAssocID="{53556288-2AC7-4F96-9014-9EDC51F369F2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7DB7548-C410-47FD-96C0-ADFA83F26410}" type="pres">
      <dgm:prSet presAssocID="{BC3DE509-A57B-4301-AD7E-F1A40C864215}" presName="spaceBetweenRectangles" presStyleCnt="0"/>
      <dgm:spPr/>
      <dgm:t>
        <a:bodyPr/>
        <a:lstStyle/>
        <a:p>
          <a:endParaRPr lang="en-IN"/>
        </a:p>
      </dgm:t>
    </dgm:pt>
    <dgm:pt modelId="{6FB8178D-0FE3-419F-B811-ED0EA6BEBE75}" type="pres">
      <dgm:prSet presAssocID="{A6E67772-0734-4D1C-A6B6-0E429E77837D}" presName="parentLin" presStyleCnt="0"/>
      <dgm:spPr/>
      <dgm:t>
        <a:bodyPr/>
        <a:lstStyle/>
        <a:p>
          <a:endParaRPr lang="en-IN"/>
        </a:p>
      </dgm:t>
    </dgm:pt>
    <dgm:pt modelId="{B509E385-EEDB-473E-9E77-7A59905C74EB}" type="pres">
      <dgm:prSet presAssocID="{A6E67772-0734-4D1C-A6B6-0E429E77837D}" presName="parentLeftMargin" presStyleLbl="node1" presStyleIdx="0" presStyleCnt="4"/>
      <dgm:spPr/>
      <dgm:t>
        <a:bodyPr/>
        <a:lstStyle/>
        <a:p>
          <a:endParaRPr lang="en-IN"/>
        </a:p>
      </dgm:t>
    </dgm:pt>
    <dgm:pt modelId="{3A753DE7-84CF-4CDC-B325-E43E0DD2907E}" type="pres">
      <dgm:prSet presAssocID="{A6E67772-0734-4D1C-A6B6-0E429E77837D}" presName="parentText" presStyleLbl="node1" presStyleIdx="1" presStyleCnt="4" custScaleX="111905" custScaleY="6772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822D9C8-C643-428C-9718-65F36BEF5CF8}" type="pres">
      <dgm:prSet presAssocID="{A6E67772-0734-4D1C-A6B6-0E429E77837D}" presName="negativeSpace" presStyleCnt="0"/>
      <dgm:spPr/>
      <dgm:t>
        <a:bodyPr/>
        <a:lstStyle/>
        <a:p>
          <a:endParaRPr lang="en-IN"/>
        </a:p>
      </dgm:t>
    </dgm:pt>
    <dgm:pt modelId="{234DA793-3A26-4B3C-BDE7-DD8A7302D0BD}" type="pres">
      <dgm:prSet presAssocID="{A6E67772-0734-4D1C-A6B6-0E429E77837D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7982684-80B6-4083-AB79-FFCD5FD6B2CD}" type="pres">
      <dgm:prSet presAssocID="{9A9AB014-2D5F-439C-A9DF-45740120E1BF}" presName="spaceBetweenRectangles" presStyleCnt="0"/>
      <dgm:spPr/>
      <dgm:t>
        <a:bodyPr/>
        <a:lstStyle/>
        <a:p>
          <a:endParaRPr lang="en-IN"/>
        </a:p>
      </dgm:t>
    </dgm:pt>
    <dgm:pt modelId="{B78F3F9C-70C4-43C2-8F9B-1E4D59128216}" type="pres">
      <dgm:prSet presAssocID="{FF5390AF-25E6-4423-830E-3B26631FCCA4}" presName="parentLin" presStyleCnt="0"/>
      <dgm:spPr/>
      <dgm:t>
        <a:bodyPr/>
        <a:lstStyle/>
        <a:p>
          <a:endParaRPr lang="en-IN"/>
        </a:p>
      </dgm:t>
    </dgm:pt>
    <dgm:pt modelId="{60543B68-1ED1-4E29-BD21-466AC8C9B677}" type="pres">
      <dgm:prSet presAssocID="{FF5390AF-25E6-4423-830E-3B26631FCCA4}" presName="parentLeftMargin" presStyleLbl="node1" presStyleIdx="1" presStyleCnt="4"/>
      <dgm:spPr/>
      <dgm:t>
        <a:bodyPr/>
        <a:lstStyle/>
        <a:p>
          <a:endParaRPr lang="en-IN"/>
        </a:p>
      </dgm:t>
    </dgm:pt>
    <dgm:pt modelId="{05ABF6F9-EBB1-41D8-8E17-D55C826C0ED7}" type="pres">
      <dgm:prSet presAssocID="{FF5390AF-25E6-4423-830E-3B26631FCCA4}" presName="parentText" presStyleLbl="node1" presStyleIdx="2" presStyleCnt="4" custScaleX="111905" custScaleY="7842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FD46825-E7EE-4C49-89BC-56F3F354D31A}" type="pres">
      <dgm:prSet presAssocID="{FF5390AF-25E6-4423-830E-3B26631FCCA4}" presName="negativeSpace" presStyleCnt="0"/>
      <dgm:spPr/>
      <dgm:t>
        <a:bodyPr/>
        <a:lstStyle/>
        <a:p>
          <a:endParaRPr lang="en-IN"/>
        </a:p>
      </dgm:t>
    </dgm:pt>
    <dgm:pt modelId="{A5DF8858-BBFD-4580-8A18-F1938966E231}" type="pres">
      <dgm:prSet presAssocID="{FF5390AF-25E6-4423-830E-3B26631FCCA4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683E3BD-E4F8-4786-A18A-05BA760931F8}" type="pres">
      <dgm:prSet presAssocID="{3B1EE6AF-1FC8-4008-A8F5-A0EE6438F8EA}" presName="spaceBetweenRectangles" presStyleCnt="0"/>
      <dgm:spPr/>
      <dgm:t>
        <a:bodyPr/>
        <a:lstStyle/>
        <a:p>
          <a:endParaRPr lang="en-IN"/>
        </a:p>
      </dgm:t>
    </dgm:pt>
    <dgm:pt modelId="{A1859032-03B6-4C61-AF9A-09A476304679}" type="pres">
      <dgm:prSet presAssocID="{EBEC4144-350E-49A6-9DEF-E1BCDA75F13A}" presName="parentLin" presStyleCnt="0"/>
      <dgm:spPr/>
      <dgm:t>
        <a:bodyPr/>
        <a:lstStyle/>
        <a:p>
          <a:endParaRPr lang="en-IN"/>
        </a:p>
      </dgm:t>
    </dgm:pt>
    <dgm:pt modelId="{13B4D932-1D7C-4D6E-B27B-B7D8EE56596B}" type="pres">
      <dgm:prSet presAssocID="{EBEC4144-350E-49A6-9DEF-E1BCDA75F13A}" presName="parentLeftMargin" presStyleLbl="node1" presStyleIdx="2" presStyleCnt="4"/>
      <dgm:spPr/>
      <dgm:t>
        <a:bodyPr/>
        <a:lstStyle/>
        <a:p>
          <a:endParaRPr lang="en-IN"/>
        </a:p>
      </dgm:t>
    </dgm:pt>
    <dgm:pt modelId="{4A7A8C1D-D83E-4F70-B40C-A3E0188F073B}" type="pres">
      <dgm:prSet presAssocID="{EBEC4144-350E-49A6-9DEF-E1BCDA75F13A}" presName="parentText" presStyleLbl="node1" presStyleIdx="3" presStyleCnt="4" custScaleX="111905" custScaleY="67720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FA8D64-BB79-4A4C-93F7-FB568D42FF77}" type="pres">
      <dgm:prSet presAssocID="{EBEC4144-350E-49A6-9DEF-E1BCDA75F13A}" presName="negativeSpace" presStyleCnt="0"/>
      <dgm:spPr/>
      <dgm:t>
        <a:bodyPr/>
        <a:lstStyle/>
        <a:p>
          <a:endParaRPr lang="en-IN"/>
        </a:p>
      </dgm:t>
    </dgm:pt>
    <dgm:pt modelId="{EF2BF68E-CD60-4BD6-9E37-6959E091DE1B}" type="pres">
      <dgm:prSet presAssocID="{EBEC4144-350E-49A6-9DEF-E1BCDA75F13A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A5070EE-8F85-4DCA-9293-C1F260C9F7EB}" type="presOf" srcId="{EBEC4144-350E-49A6-9DEF-E1BCDA75F13A}" destId="{13B4D932-1D7C-4D6E-B27B-B7D8EE56596B}" srcOrd="0" destOrd="0" presId="urn:microsoft.com/office/officeart/2005/8/layout/list1"/>
    <dgm:cxn modelId="{3E658155-3DAA-4F62-AA3A-2D7DE93BD223}" type="presOf" srcId="{EBEC4144-350E-49A6-9DEF-E1BCDA75F13A}" destId="{4A7A8C1D-D83E-4F70-B40C-A3E0188F073B}" srcOrd="1" destOrd="0" presId="urn:microsoft.com/office/officeart/2005/8/layout/list1"/>
    <dgm:cxn modelId="{17BBB78D-771C-4CF0-8405-DC96C08400F6}" type="presOf" srcId="{53556288-2AC7-4F96-9014-9EDC51F369F2}" destId="{5DE12DBE-F633-4279-8190-D67A68C5C475}" srcOrd="1" destOrd="0" presId="urn:microsoft.com/office/officeart/2005/8/layout/list1"/>
    <dgm:cxn modelId="{87954536-97FE-41F9-8859-454CEA330B3A}" srcId="{DE85753A-D0C6-4354-B496-330EFA60EE08}" destId="{A6E67772-0734-4D1C-A6B6-0E429E77837D}" srcOrd="1" destOrd="0" parTransId="{84A43541-F1C7-4877-96A0-071E5AAD2422}" sibTransId="{9A9AB014-2D5F-439C-A9DF-45740120E1BF}"/>
    <dgm:cxn modelId="{2FB2B63C-CCAF-4076-A5D9-FD740E04F8E8}" type="presOf" srcId="{DE85753A-D0C6-4354-B496-330EFA60EE08}" destId="{5A3381E4-E7B2-4F63-A5D3-35B53AC0741E}" srcOrd="0" destOrd="0" presId="urn:microsoft.com/office/officeart/2005/8/layout/list1"/>
    <dgm:cxn modelId="{ACEB22C5-DFE1-4351-910C-71AEFE422070}" type="presOf" srcId="{A6E67772-0734-4D1C-A6B6-0E429E77837D}" destId="{3A753DE7-84CF-4CDC-B325-E43E0DD2907E}" srcOrd="1" destOrd="0" presId="urn:microsoft.com/office/officeart/2005/8/layout/list1"/>
    <dgm:cxn modelId="{D5102229-513F-4FC1-9B51-17952C0D2C35}" srcId="{DE85753A-D0C6-4354-B496-330EFA60EE08}" destId="{FF5390AF-25E6-4423-830E-3B26631FCCA4}" srcOrd="2" destOrd="0" parTransId="{88F11FD6-87E2-4C77-B1E2-9F7D8B6581DE}" sibTransId="{3B1EE6AF-1FC8-4008-A8F5-A0EE6438F8EA}"/>
    <dgm:cxn modelId="{8AAF652F-827F-44E1-98D8-D4F74D7DB5EE}" srcId="{DE85753A-D0C6-4354-B496-330EFA60EE08}" destId="{53556288-2AC7-4F96-9014-9EDC51F369F2}" srcOrd="0" destOrd="0" parTransId="{DA63E923-5139-465D-A2E1-20F7B49B418B}" sibTransId="{BC3DE509-A57B-4301-AD7E-F1A40C864215}"/>
    <dgm:cxn modelId="{591CD56B-95BC-44F9-ACAB-C365AC472F6F}" srcId="{DE85753A-D0C6-4354-B496-330EFA60EE08}" destId="{EBEC4144-350E-49A6-9DEF-E1BCDA75F13A}" srcOrd="3" destOrd="0" parTransId="{BE9972F5-BB4A-448E-A21F-1C8C24C4CBB5}" sibTransId="{3CC5D50E-C4B8-449B-B5FB-8052E32F0067}"/>
    <dgm:cxn modelId="{883D4B65-7E69-4CAF-884B-9E659C103567}" type="presOf" srcId="{FF5390AF-25E6-4423-830E-3B26631FCCA4}" destId="{60543B68-1ED1-4E29-BD21-466AC8C9B677}" srcOrd="0" destOrd="0" presId="urn:microsoft.com/office/officeart/2005/8/layout/list1"/>
    <dgm:cxn modelId="{0DCDEDF4-885F-41F0-8954-5A7922E46975}" type="presOf" srcId="{FF5390AF-25E6-4423-830E-3B26631FCCA4}" destId="{05ABF6F9-EBB1-41D8-8E17-D55C826C0ED7}" srcOrd="1" destOrd="0" presId="urn:microsoft.com/office/officeart/2005/8/layout/list1"/>
    <dgm:cxn modelId="{1B0896B0-C97F-45BF-9FD9-3CA593ED8059}" type="presOf" srcId="{A6E67772-0734-4D1C-A6B6-0E429E77837D}" destId="{B509E385-EEDB-473E-9E77-7A59905C74EB}" srcOrd="0" destOrd="0" presId="urn:microsoft.com/office/officeart/2005/8/layout/list1"/>
    <dgm:cxn modelId="{E2397EF5-CE5A-48DB-9368-AB9EDEEC35C4}" type="presOf" srcId="{53556288-2AC7-4F96-9014-9EDC51F369F2}" destId="{3A78D584-1543-46C2-85E1-26C1FFACD51B}" srcOrd="0" destOrd="0" presId="urn:microsoft.com/office/officeart/2005/8/layout/list1"/>
    <dgm:cxn modelId="{037C79F6-3347-4024-ADFC-EC2736004089}" type="presParOf" srcId="{5A3381E4-E7B2-4F63-A5D3-35B53AC0741E}" destId="{F028A8DB-2F47-4779-9A99-71A6D8DB665A}" srcOrd="0" destOrd="0" presId="urn:microsoft.com/office/officeart/2005/8/layout/list1"/>
    <dgm:cxn modelId="{03D68766-6D98-4170-AC58-923C53B284BC}" type="presParOf" srcId="{F028A8DB-2F47-4779-9A99-71A6D8DB665A}" destId="{3A78D584-1543-46C2-85E1-26C1FFACD51B}" srcOrd="0" destOrd="0" presId="urn:microsoft.com/office/officeart/2005/8/layout/list1"/>
    <dgm:cxn modelId="{46EBD818-8BBE-40A1-9AD7-60BA96D68E60}" type="presParOf" srcId="{F028A8DB-2F47-4779-9A99-71A6D8DB665A}" destId="{5DE12DBE-F633-4279-8190-D67A68C5C475}" srcOrd="1" destOrd="0" presId="urn:microsoft.com/office/officeart/2005/8/layout/list1"/>
    <dgm:cxn modelId="{7654BA56-8637-45D3-AA88-EDF0E5E47CD5}" type="presParOf" srcId="{5A3381E4-E7B2-4F63-A5D3-35B53AC0741E}" destId="{E85814EC-50ED-4B75-871C-85B2C6ACB968}" srcOrd="1" destOrd="0" presId="urn:microsoft.com/office/officeart/2005/8/layout/list1"/>
    <dgm:cxn modelId="{15342569-779B-4F04-9FFE-7BB67589B12A}" type="presParOf" srcId="{5A3381E4-E7B2-4F63-A5D3-35B53AC0741E}" destId="{28C91C05-BE3A-44F2-9A9E-22C1AAAD0E1D}" srcOrd="2" destOrd="0" presId="urn:microsoft.com/office/officeart/2005/8/layout/list1"/>
    <dgm:cxn modelId="{328BC2F8-A768-4727-9CED-B8A315DCD3E0}" type="presParOf" srcId="{5A3381E4-E7B2-4F63-A5D3-35B53AC0741E}" destId="{E7DB7548-C410-47FD-96C0-ADFA83F26410}" srcOrd="3" destOrd="0" presId="urn:microsoft.com/office/officeart/2005/8/layout/list1"/>
    <dgm:cxn modelId="{6CAE016A-782E-48E4-849A-6D6489650C06}" type="presParOf" srcId="{5A3381E4-E7B2-4F63-A5D3-35B53AC0741E}" destId="{6FB8178D-0FE3-419F-B811-ED0EA6BEBE75}" srcOrd="4" destOrd="0" presId="urn:microsoft.com/office/officeart/2005/8/layout/list1"/>
    <dgm:cxn modelId="{27CD43DC-2984-446D-9836-3CBBF6E79FF1}" type="presParOf" srcId="{6FB8178D-0FE3-419F-B811-ED0EA6BEBE75}" destId="{B509E385-EEDB-473E-9E77-7A59905C74EB}" srcOrd="0" destOrd="0" presId="urn:microsoft.com/office/officeart/2005/8/layout/list1"/>
    <dgm:cxn modelId="{066234B0-099A-4629-B2F5-FAE7E3CD2234}" type="presParOf" srcId="{6FB8178D-0FE3-419F-B811-ED0EA6BEBE75}" destId="{3A753DE7-84CF-4CDC-B325-E43E0DD2907E}" srcOrd="1" destOrd="0" presId="urn:microsoft.com/office/officeart/2005/8/layout/list1"/>
    <dgm:cxn modelId="{2D1E44CB-AA00-46CF-9FEF-A9CBAB5E2B69}" type="presParOf" srcId="{5A3381E4-E7B2-4F63-A5D3-35B53AC0741E}" destId="{C822D9C8-C643-428C-9718-65F36BEF5CF8}" srcOrd="5" destOrd="0" presId="urn:microsoft.com/office/officeart/2005/8/layout/list1"/>
    <dgm:cxn modelId="{3551CC85-6C2D-413B-990B-0A80ABAC9EEB}" type="presParOf" srcId="{5A3381E4-E7B2-4F63-A5D3-35B53AC0741E}" destId="{234DA793-3A26-4B3C-BDE7-DD8A7302D0BD}" srcOrd="6" destOrd="0" presId="urn:microsoft.com/office/officeart/2005/8/layout/list1"/>
    <dgm:cxn modelId="{EFBD78F2-1928-4CCD-A066-1CF3D8383961}" type="presParOf" srcId="{5A3381E4-E7B2-4F63-A5D3-35B53AC0741E}" destId="{F7982684-80B6-4083-AB79-FFCD5FD6B2CD}" srcOrd="7" destOrd="0" presId="urn:microsoft.com/office/officeart/2005/8/layout/list1"/>
    <dgm:cxn modelId="{33D9BFF6-D4D3-4B85-BF30-2D4754E182CB}" type="presParOf" srcId="{5A3381E4-E7B2-4F63-A5D3-35B53AC0741E}" destId="{B78F3F9C-70C4-43C2-8F9B-1E4D59128216}" srcOrd="8" destOrd="0" presId="urn:microsoft.com/office/officeart/2005/8/layout/list1"/>
    <dgm:cxn modelId="{102918B4-57AA-486D-90BA-471019A5FDAA}" type="presParOf" srcId="{B78F3F9C-70C4-43C2-8F9B-1E4D59128216}" destId="{60543B68-1ED1-4E29-BD21-466AC8C9B677}" srcOrd="0" destOrd="0" presId="urn:microsoft.com/office/officeart/2005/8/layout/list1"/>
    <dgm:cxn modelId="{C83EB23E-D6FF-41E0-92BC-51EB5DA90E8E}" type="presParOf" srcId="{B78F3F9C-70C4-43C2-8F9B-1E4D59128216}" destId="{05ABF6F9-EBB1-41D8-8E17-D55C826C0ED7}" srcOrd="1" destOrd="0" presId="urn:microsoft.com/office/officeart/2005/8/layout/list1"/>
    <dgm:cxn modelId="{898D2CF8-EC61-4580-8575-D563E7B76DEC}" type="presParOf" srcId="{5A3381E4-E7B2-4F63-A5D3-35B53AC0741E}" destId="{0FD46825-E7EE-4C49-89BC-56F3F354D31A}" srcOrd="9" destOrd="0" presId="urn:microsoft.com/office/officeart/2005/8/layout/list1"/>
    <dgm:cxn modelId="{8F28A69D-DECC-49D1-9EBF-99FCEC2EC17B}" type="presParOf" srcId="{5A3381E4-E7B2-4F63-A5D3-35B53AC0741E}" destId="{A5DF8858-BBFD-4580-8A18-F1938966E231}" srcOrd="10" destOrd="0" presId="urn:microsoft.com/office/officeart/2005/8/layout/list1"/>
    <dgm:cxn modelId="{F4A75102-EB20-4883-AD23-53771C7DAE44}" type="presParOf" srcId="{5A3381E4-E7B2-4F63-A5D3-35B53AC0741E}" destId="{9683E3BD-E4F8-4786-A18A-05BA760931F8}" srcOrd="11" destOrd="0" presId="urn:microsoft.com/office/officeart/2005/8/layout/list1"/>
    <dgm:cxn modelId="{C48029E9-BA59-4221-9E01-3CD61A96D1A6}" type="presParOf" srcId="{5A3381E4-E7B2-4F63-A5D3-35B53AC0741E}" destId="{A1859032-03B6-4C61-AF9A-09A476304679}" srcOrd="12" destOrd="0" presId="urn:microsoft.com/office/officeart/2005/8/layout/list1"/>
    <dgm:cxn modelId="{81D8BA48-F183-4B28-B7D0-D014179B5470}" type="presParOf" srcId="{A1859032-03B6-4C61-AF9A-09A476304679}" destId="{13B4D932-1D7C-4D6E-B27B-B7D8EE56596B}" srcOrd="0" destOrd="0" presId="urn:microsoft.com/office/officeart/2005/8/layout/list1"/>
    <dgm:cxn modelId="{48DEB313-C61A-4F35-8874-5C75776F0627}" type="presParOf" srcId="{A1859032-03B6-4C61-AF9A-09A476304679}" destId="{4A7A8C1D-D83E-4F70-B40C-A3E0188F073B}" srcOrd="1" destOrd="0" presId="urn:microsoft.com/office/officeart/2005/8/layout/list1"/>
    <dgm:cxn modelId="{D92F93F2-C193-4246-AB1F-CB07E26492AF}" type="presParOf" srcId="{5A3381E4-E7B2-4F63-A5D3-35B53AC0741E}" destId="{5AFA8D64-BB79-4A4C-93F7-FB568D42FF77}" srcOrd="13" destOrd="0" presId="urn:microsoft.com/office/officeart/2005/8/layout/list1"/>
    <dgm:cxn modelId="{8D73C94A-F2B7-4553-98B1-D3BDD68944E2}" type="presParOf" srcId="{5A3381E4-E7B2-4F63-A5D3-35B53AC0741E}" destId="{EF2BF68E-CD60-4BD6-9E37-6959E091DE1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12AC5E-95D8-4A74-ABEF-128EFE826B55}">
      <dsp:nvSpPr>
        <dsp:cNvPr id="0" name=""/>
        <dsp:cNvSpPr/>
      </dsp:nvSpPr>
      <dsp:spPr>
        <a:xfrm>
          <a:off x="15550" y="0"/>
          <a:ext cx="3175325" cy="981092"/>
        </a:xfrm>
        <a:prstGeom prst="right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5FB8D3E-6409-4A02-A5F2-E1983773708F}">
      <dsp:nvSpPr>
        <dsp:cNvPr id="0" name=""/>
        <dsp:cNvSpPr/>
      </dsp:nvSpPr>
      <dsp:spPr>
        <a:xfrm>
          <a:off x="262942" y="208123"/>
          <a:ext cx="2676080" cy="373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Arial" pitchFamily="34" charset="0"/>
              <a:cs typeface="Arial" pitchFamily="34" charset="0"/>
            </a:rPr>
            <a:t>OBJECTIVE</a:t>
          </a:r>
          <a:endParaRPr lang="en-IN" sz="1600" b="1" kern="1200" dirty="0">
            <a:latin typeface="Arial" pitchFamily="34" charset="0"/>
            <a:cs typeface="Arial" pitchFamily="34" charset="0"/>
          </a:endParaRPr>
        </a:p>
      </dsp:txBody>
      <dsp:txXfrm>
        <a:off x="262942" y="208123"/>
        <a:ext cx="2676080" cy="3736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C91C05-BE3A-44F2-9A9E-22C1AAAD0E1D}">
      <dsp:nvSpPr>
        <dsp:cNvPr id="0" name=""/>
        <dsp:cNvSpPr/>
      </dsp:nvSpPr>
      <dsp:spPr>
        <a:xfrm>
          <a:off x="0" y="179751"/>
          <a:ext cx="73152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E12DBE-F633-4279-8190-D67A68C5C475}">
      <dsp:nvSpPr>
        <dsp:cNvPr id="0" name=""/>
        <dsp:cNvSpPr/>
      </dsp:nvSpPr>
      <dsp:spPr>
        <a:xfrm>
          <a:off x="365760" y="1898"/>
          <a:ext cx="5730252" cy="6796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762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cs typeface="Arial" pitchFamily="34" charset="0"/>
            </a:rPr>
            <a:t>Training is envisaged for all stakeholders -  Policy to </a:t>
          </a:r>
          <a:r>
            <a:rPr lang="en-US" sz="2000" kern="1200" dirty="0" err="1" smtClean="0">
              <a:cs typeface="Arial" pitchFamily="34" charset="0"/>
            </a:rPr>
            <a:t>Panchayat</a:t>
          </a:r>
          <a:r>
            <a:rPr lang="en-US" sz="2000" kern="1200" dirty="0" smtClean="0">
              <a:cs typeface="Arial" pitchFamily="34" charset="0"/>
            </a:rPr>
            <a:t> level</a:t>
          </a:r>
          <a:endParaRPr lang="en-IN" sz="2000" kern="1200" dirty="0"/>
        </a:p>
      </dsp:txBody>
      <dsp:txXfrm>
        <a:off x="365760" y="1898"/>
        <a:ext cx="5730252" cy="679692"/>
      </dsp:txXfrm>
    </dsp:sp>
    <dsp:sp modelId="{234DA793-3A26-4B3C-BDE7-DD8A7302D0BD}">
      <dsp:nvSpPr>
        <dsp:cNvPr id="0" name=""/>
        <dsp:cNvSpPr/>
      </dsp:nvSpPr>
      <dsp:spPr>
        <a:xfrm>
          <a:off x="0" y="1398003"/>
          <a:ext cx="73152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753DE7-84CF-4CDC-B325-E43E0DD2907E}">
      <dsp:nvSpPr>
        <dsp:cNvPr id="0" name=""/>
        <dsp:cNvSpPr/>
      </dsp:nvSpPr>
      <dsp:spPr>
        <a:xfrm>
          <a:off x="365760" y="1220151"/>
          <a:ext cx="5730252" cy="679692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4762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b="1" kern="1200" dirty="0" smtClean="0">
              <a:cs typeface="Arial" pitchFamily="34" charset="0"/>
            </a:rPr>
            <a:t>States</a:t>
          </a:r>
          <a:r>
            <a:rPr lang="en-IN" sz="2000" kern="1200" dirty="0" smtClean="0">
              <a:cs typeface="Arial" pitchFamily="34" charset="0"/>
            </a:rPr>
            <a:t> allocated Grants/Funds under Capacity Building Scheme </a:t>
          </a:r>
        </a:p>
      </dsp:txBody>
      <dsp:txXfrm>
        <a:off x="365760" y="1220151"/>
        <a:ext cx="5730252" cy="679692"/>
      </dsp:txXfrm>
    </dsp:sp>
    <dsp:sp modelId="{A5DF8858-BBFD-4580-8A18-F1938966E231}">
      <dsp:nvSpPr>
        <dsp:cNvPr id="0" name=""/>
        <dsp:cNvSpPr/>
      </dsp:nvSpPr>
      <dsp:spPr>
        <a:xfrm>
          <a:off x="0" y="2723648"/>
          <a:ext cx="73152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ABF6F9-EBB1-41D8-8E17-D55C826C0ED7}">
      <dsp:nvSpPr>
        <dsp:cNvPr id="0" name=""/>
        <dsp:cNvSpPr/>
      </dsp:nvSpPr>
      <dsp:spPr>
        <a:xfrm>
          <a:off x="365760" y="2438403"/>
          <a:ext cx="5730252" cy="787085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4762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cs typeface="Arial" pitchFamily="34" charset="0"/>
            </a:rPr>
            <a:t>NeGD</a:t>
          </a:r>
          <a:r>
            <a:rPr lang="en-US" sz="2000" kern="1200" dirty="0" smtClean="0">
              <a:cs typeface="Arial" pitchFamily="34" charset="0"/>
            </a:rPr>
            <a:t> provides guidance, facilitates and monitors CB activities,</a:t>
          </a:r>
          <a:r>
            <a:rPr lang="en-IN" sz="2000" kern="1200" dirty="0" smtClean="0">
              <a:cs typeface="Arial" pitchFamily="34" charset="0"/>
            </a:rPr>
            <a:t> training quality and effectiveness </a:t>
          </a:r>
          <a:endParaRPr lang="en-US" sz="2000" kern="1200" dirty="0" smtClean="0">
            <a:cs typeface="Arial" pitchFamily="34" charset="0"/>
          </a:endParaRPr>
        </a:p>
      </dsp:txBody>
      <dsp:txXfrm>
        <a:off x="365760" y="2438403"/>
        <a:ext cx="5730252" cy="787085"/>
      </dsp:txXfrm>
    </dsp:sp>
    <dsp:sp modelId="{EF2BF68E-CD60-4BD6-9E37-6959E091DE1B}">
      <dsp:nvSpPr>
        <dsp:cNvPr id="0" name=""/>
        <dsp:cNvSpPr/>
      </dsp:nvSpPr>
      <dsp:spPr>
        <a:xfrm>
          <a:off x="0" y="3941901"/>
          <a:ext cx="7315200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7A8C1D-D83E-4F70-B40C-A3E0188F073B}">
      <dsp:nvSpPr>
        <dsp:cNvPr id="0" name=""/>
        <dsp:cNvSpPr/>
      </dsp:nvSpPr>
      <dsp:spPr>
        <a:xfrm>
          <a:off x="365760" y="3764048"/>
          <a:ext cx="5730252" cy="679692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47625" cap="flat" cmpd="dbl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3548" tIns="0" rIns="193548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cs typeface="Arial" pitchFamily="34" charset="0"/>
            </a:rPr>
            <a:t>NISG</a:t>
          </a:r>
          <a:r>
            <a:rPr lang="en-US" sz="2000" kern="1200" dirty="0" smtClean="0">
              <a:cs typeface="Arial" pitchFamily="34" charset="0"/>
            </a:rPr>
            <a:t> is the implementation partner to conduct  leadership trainings and Specialized trainings                     </a:t>
          </a:r>
          <a:endParaRPr lang="en-IN" sz="2000" kern="1200" dirty="0"/>
        </a:p>
      </dsp:txBody>
      <dsp:txXfrm>
        <a:off x="365760" y="3764048"/>
        <a:ext cx="5730252" cy="679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0.60942</cdr:x>
      <cdr:y>0.91975</cdr:y>
    </cdr:from>
    <cdr:to>
      <cdr:x>0.97507</cdr:x>
      <cdr:y>1</cdr:y>
    </cdr:to>
    <cdr:sp macro="" textlink="">
      <cdr:nvSpPr>
        <cdr:cNvPr id="2" name="Flowchart: Alternate Process 1"/>
        <cdr:cNvSpPr/>
      </cdr:nvSpPr>
      <cdr:spPr>
        <a:xfrm xmlns:a="http://schemas.openxmlformats.org/drawingml/2006/main">
          <a:off x="3193142" y="4325256"/>
          <a:ext cx="1915886" cy="377372"/>
        </a:xfrm>
        <a:prstGeom xmlns:a="http://schemas.openxmlformats.org/drawingml/2006/main" prst="flowChartAlternateProcess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en-US" sz="1800" dirty="0" smtClean="0"/>
            <a:t>Feedback </a:t>
          </a:r>
          <a:endParaRPr lang="en-US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947FB-8ABB-461B-9661-DA5FB2787D5A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F6A4F-022B-4548-95DF-7ED457583F0D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E3AD68-A523-4476-8D7E-6EE6803B247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5CFC13-E519-415F-8BD0-7D65EDE6439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E3AD68-A523-4476-8D7E-6EE6803B247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E3AD68-A523-4476-8D7E-6EE6803B247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45540-10CD-46C9-B7D1-E68C9F0B8621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9825" y="685800"/>
            <a:ext cx="4570413" cy="3427413"/>
          </a:xfrm>
          <a:ln/>
        </p:spPr>
      </p:sp>
      <p:sp>
        <p:nvSpPr>
          <p:cNvPr id="274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56" y="4344105"/>
            <a:ext cx="5486727" cy="41139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bg1"/>
                </a:solidFill>
                <a:latin typeface="Verdana" pitchFamily="34" charset="0"/>
              </a:defRPr>
            </a:lvl1pPr>
            <a:lvl2pPr marL="742935" indent="-285744" eaLnBrk="0" hangingPunct="0">
              <a:defRPr sz="4000">
                <a:solidFill>
                  <a:schemeClr val="bg1"/>
                </a:solidFill>
                <a:latin typeface="Verdana" pitchFamily="34" charset="0"/>
              </a:defRPr>
            </a:lvl2pPr>
            <a:lvl3pPr marL="1142977" indent="-228596" eaLnBrk="0" hangingPunct="0">
              <a:defRPr sz="4000">
                <a:solidFill>
                  <a:schemeClr val="bg1"/>
                </a:solidFill>
                <a:latin typeface="Verdana" pitchFamily="34" charset="0"/>
              </a:defRPr>
            </a:lvl3pPr>
            <a:lvl4pPr marL="1600168" indent="-228596" eaLnBrk="0" hangingPunct="0">
              <a:defRPr sz="4000">
                <a:solidFill>
                  <a:schemeClr val="bg1"/>
                </a:solidFill>
                <a:latin typeface="Verdana" pitchFamily="34" charset="0"/>
              </a:defRPr>
            </a:lvl4pPr>
            <a:lvl5pPr marL="2057359" indent="-228596" eaLnBrk="0" hangingPunct="0">
              <a:defRPr sz="4000">
                <a:solidFill>
                  <a:schemeClr val="bg1"/>
                </a:solidFill>
                <a:latin typeface="Verdana" pitchFamily="34" charset="0"/>
              </a:defRPr>
            </a:lvl5pPr>
            <a:lvl6pPr marL="2514550" indent="-228596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Verdana" pitchFamily="34" charset="0"/>
              </a:defRPr>
            </a:lvl6pPr>
            <a:lvl7pPr marL="2971741" indent="-228596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Verdana" pitchFamily="34" charset="0"/>
              </a:defRPr>
            </a:lvl7pPr>
            <a:lvl8pPr marL="3428932" indent="-228596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Verdana" pitchFamily="34" charset="0"/>
              </a:defRPr>
            </a:lvl8pPr>
            <a:lvl9pPr marL="3886122" indent="-228596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/>
            <a:fld id="{5976C2CE-B524-4954-8CCD-7BA0F9BA03BC}" type="slidenum">
              <a:rPr lang="en-US" sz="120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US" sz="12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E3AD68-A523-4476-8D7E-6EE6803B247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E3AD68-A523-4476-8D7E-6EE6803B247B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© 2013 NeGD | Public Services closer home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200">
                <a:solidFill>
                  <a:srgbClr val="595959"/>
                </a:solidFill>
              </a:defRPr>
            </a:lvl1pPr>
            <a:lvl2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2pPr>
            <a:lvl3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3pPr>
            <a:lvl4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CB%20Scheme%20Phase%20II_13%2003%2014%20Final%20(2).docx" TargetMode="External"/><Relationship Id="rId3" Type="http://schemas.openxmlformats.org/officeDocument/2006/relationships/hyperlink" Target="HR%20Policy%20highlights.pptx" TargetMode="External"/><Relationship Id="rId7" Type="http://schemas.openxmlformats.org/officeDocument/2006/relationships/hyperlink" Target="IT%20and%20Infra%20trg.pptx" TargetMode="Externa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Proposal%20for%20State%20Governments%20-virtual%20cadre%20Comments%20of%20PnCEO%20(2).docx" TargetMode="External"/><Relationship Id="rId5" Type="http://schemas.openxmlformats.org/officeDocument/2006/relationships/hyperlink" Target="eGCF-13032014%20%2019.pptx" TargetMode="External"/><Relationship Id="rId4" Type="http://schemas.openxmlformats.org/officeDocument/2006/relationships/hyperlink" Target="e-Gov%20Academy%20highlights.pptx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Year%203%20Final%2027.7.12.xls" TargetMode="External"/><Relationship Id="rId2" Type="http://schemas.openxmlformats.org/officeDocument/2006/relationships/hyperlink" Target="Year%202.xls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20825" y="1752600"/>
            <a:ext cx="7623175" cy="2533650"/>
          </a:xfrm>
        </p:spPr>
        <p:txBody>
          <a:bodyPr anchor="t">
            <a:noAutofit/>
          </a:bodyPr>
          <a:lstStyle/>
          <a:p>
            <a:r>
              <a:rPr lang="en-US" b="1" dirty="0" smtClean="0">
                <a:latin typeface="Arial" charset="0"/>
                <a:cs typeface="Arial" charset="0"/>
              </a:rPr>
              <a:t/>
            </a:r>
            <a:br>
              <a:rPr lang="en-US" b="1" dirty="0" smtClean="0">
                <a:latin typeface="Arial" charset="0"/>
                <a:cs typeface="Arial" charset="0"/>
              </a:rPr>
            </a:br>
            <a:r>
              <a:rPr lang="en-US" b="1" dirty="0" smtClean="0">
                <a:latin typeface="Arial" charset="0"/>
                <a:cs typeface="Arial" charset="0"/>
              </a:rPr>
              <a:t>Capacity Building</a:t>
            </a:r>
            <a:br>
              <a:rPr lang="en-US" b="1" dirty="0" smtClean="0">
                <a:latin typeface="Arial" charset="0"/>
                <a:cs typeface="Arial" charset="0"/>
              </a:rPr>
            </a:br>
            <a:r>
              <a:rPr lang="en-US" b="1" dirty="0" smtClean="0">
                <a:latin typeface="Arial" charset="0"/>
                <a:cs typeface="Arial" charset="0"/>
              </a:rPr>
              <a:t/>
            </a:r>
            <a:br>
              <a:rPr lang="en-US" b="1" dirty="0" smtClean="0">
                <a:latin typeface="Arial" charset="0"/>
                <a:cs typeface="Arial" charset="0"/>
              </a:rPr>
            </a:br>
            <a:r>
              <a:rPr lang="en-IN" b="1" dirty="0" smtClean="0"/>
              <a:t/>
            </a:r>
            <a:br>
              <a:rPr lang="en-IN" b="1" dirty="0" smtClean="0"/>
            </a:br>
            <a:endParaRPr lang="en-US" b="1" dirty="0" smtClean="0">
              <a:latin typeface="Arial" charset="0"/>
              <a:cs typeface="Arial" charset="0"/>
            </a:endParaRPr>
          </a:p>
        </p:txBody>
      </p:sp>
      <p:pic>
        <p:nvPicPr>
          <p:cNvPr id="3" name="Picture 7" descr="Graphic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negpcombined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500570"/>
            <a:ext cx="4953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State e-Governance Mission Teams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741310" name="Picture 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600199"/>
            <a:ext cx="8502650" cy="411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41311" name="Text Box 63"/>
          <p:cNvSpPr txBox="1">
            <a:spLocks noChangeArrowheads="1"/>
          </p:cNvSpPr>
          <p:nvPr/>
        </p:nvSpPr>
        <p:spPr bwMode="auto">
          <a:xfrm>
            <a:off x="76200" y="4902200"/>
            <a:ext cx="8821738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14300" indent="-114300" algn="l">
              <a:buFontTx/>
              <a:buChar char="•"/>
            </a:pP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403648" y="1412776"/>
            <a:ext cx="5975350" cy="4751387"/>
          </a:xfrm>
          <a:prstGeom prst="triangle">
            <a:avLst>
              <a:gd name="adj" fmla="val 50000"/>
            </a:avLst>
          </a:prstGeom>
          <a:solidFill>
            <a:schemeClr val="accent5">
              <a:lumMod val="60000"/>
              <a:lumOff val="40000"/>
            </a:schemeClr>
          </a:solidFill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657600" y="2563813"/>
            <a:ext cx="1441450" cy="0"/>
          </a:xfrm>
          <a:prstGeom prst="line">
            <a:avLst/>
          </a:prstGeom>
          <a:noFill/>
          <a:ln w="38100" cmpd="dbl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2895600" y="3249613"/>
            <a:ext cx="2743200" cy="0"/>
          </a:xfrm>
          <a:prstGeom prst="line">
            <a:avLst/>
          </a:prstGeom>
          <a:noFill/>
          <a:ln w="38100" cmpd="dbl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2563813" y="4011613"/>
            <a:ext cx="3455987" cy="0"/>
          </a:xfrm>
          <a:prstGeom prst="line">
            <a:avLst/>
          </a:prstGeom>
          <a:noFill/>
          <a:ln w="38100" cmpd="dbl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2133600" y="4876800"/>
            <a:ext cx="4786313" cy="0"/>
          </a:xfrm>
          <a:prstGeom prst="line">
            <a:avLst/>
          </a:prstGeom>
          <a:noFill/>
          <a:ln w="38100" cmpd="dbl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gray">
          <a:xfrm>
            <a:off x="4006850" y="1649413"/>
            <a:ext cx="7985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algn="ctr" eaLnBrk="0" hangingPunct="0">
              <a:buClr>
                <a:srgbClr val="00A28A"/>
              </a:buClr>
              <a:buFont typeface="Times" pitchFamily="18" charset="0"/>
              <a:buNone/>
            </a:pPr>
            <a:r>
              <a:rPr lang="en-US" sz="1300" b="1" dirty="0" smtClean="0">
                <a:solidFill>
                  <a:schemeClr val="tx1"/>
                </a:solidFill>
                <a:latin typeface="Arial" charset="0"/>
              </a:rPr>
              <a:t>Political/Policy/ </a:t>
            </a:r>
            <a:r>
              <a:rPr lang="en-US" sz="1300" b="1" dirty="0">
                <a:solidFill>
                  <a:schemeClr val="tx1"/>
                </a:solidFill>
                <a:latin typeface="Arial" charset="0"/>
              </a:rPr>
              <a:t>Apex Level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gray">
          <a:xfrm>
            <a:off x="3630613" y="3434902"/>
            <a:ext cx="14271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algn="ctr" eaLnBrk="0" hangingPunct="0">
              <a:buClr>
                <a:srgbClr val="00A28A"/>
              </a:buClr>
              <a:buFont typeface="Times" pitchFamily="18" charset="0"/>
              <a:buNone/>
            </a:pPr>
            <a:r>
              <a:rPr lang="en-US" sz="1400" b="1" dirty="0" err="1" smtClean="0">
                <a:solidFill>
                  <a:schemeClr val="tx1"/>
                </a:solidFill>
                <a:latin typeface="Arial" charset="0"/>
              </a:rPr>
              <a:t>SeMT</a:t>
            </a:r>
            <a:endParaRPr lang="en-US" sz="1400" b="1" dirty="0">
              <a:solidFill>
                <a:schemeClr val="tx1"/>
              </a:solidFill>
              <a:latin typeface="Arial" charset="0"/>
            </a:endParaRPr>
          </a:p>
          <a:p>
            <a:pPr algn="ctr" eaLnBrk="0" hangingPunct="0">
              <a:buClr>
                <a:srgbClr val="00A28A"/>
              </a:buClr>
              <a:buFont typeface="Times" pitchFamily="18" charset="0"/>
              <a:buNone/>
            </a:pPr>
            <a:endParaRPr lang="en-US" sz="14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gray">
          <a:xfrm>
            <a:off x="3429000" y="2667000"/>
            <a:ext cx="20875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algn="ctr" eaLnBrk="0" hangingPunct="0">
              <a:buClr>
                <a:srgbClr val="00A28A"/>
              </a:buClr>
              <a:buFont typeface="Times" pitchFamily="18" charset="0"/>
              <a:buNone/>
            </a:pPr>
            <a:r>
              <a:rPr lang="en-US" sz="1400" b="1" dirty="0">
                <a:solidFill>
                  <a:schemeClr val="tx1"/>
                </a:solidFill>
                <a:latin typeface="Arial" charset="0"/>
              </a:rPr>
              <a:t>State DIT / Nodal Agency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gray">
          <a:xfrm>
            <a:off x="3962400" y="4343400"/>
            <a:ext cx="7493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algn="ctr" eaLnBrk="0" hangingPunct="0">
              <a:buClr>
                <a:srgbClr val="00A28A"/>
              </a:buClr>
              <a:buFont typeface="Times" pitchFamily="18" charset="0"/>
              <a:buNone/>
            </a:pPr>
            <a:r>
              <a:rPr lang="en-US" sz="1400" b="1" dirty="0" err="1">
                <a:solidFill>
                  <a:schemeClr val="tx1"/>
                </a:solidFill>
                <a:latin typeface="Arial" charset="0"/>
              </a:rPr>
              <a:t>PeMT</a:t>
            </a:r>
            <a:endParaRPr lang="en-US" sz="14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gray">
          <a:xfrm>
            <a:off x="3200400" y="5410200"/>
            <a:ext cx="2592388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algn="ctr" eaLnBrk="0" hangingPunct="0">
              <a:buClr>
                <a:srgbClr val="00A28A"/>
              </a:buClr>
              <a:buFont typeface="Times" pitchFamily="18" charset="0"/>
              <a:buNone/>
            </a:pPr>
            <a:r>
              <a:rPr lang="en-US" sz="1400" b="1" dirty="0">
                <a:solidFill>
                  <a:schemeClr val="tx1"/>
                </a:solidFill>
                <a:latin typeface="Arial" charset="0"/>
              </a:rPr>
              <a:t>State Department officials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gray">
          <a:xfrm>
            <a:off x="5580112" y="1628800"/>
            <a:ext cx="3375054" cy="838200"/>
          </a:xfrm>
          <a:prstGeom prst="rect">
            <a:avLst/>
          </a:prstGeom>
          <a:ln/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8885" tIns="72574" rIns="78885" bIns="41020"/>
          <a:lstStyle/>
          <a:p>
            <a:pPr marL="230188" lvl="1" indent="-228600">
              <a:spcBef>
                <a:spcPct val="20000"/>
              </a:spcBef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sz="2000" dirty="0">
                <a:solidFill>
                  <a:schemeClr val="bg1"/>
                </a:solidFill>
              </a:rPr>
              <a:t>e</a:t>
            </a:r>
            <a:r>
              <a:rPr lang="en-US" sz="2000" dirty="0" smtClean="0">
                <a:solidFill>
                  <a:schemeClr val="bg1"/>
                </a:solidFill>
              </a:rPr>
              <a:t>-Governance Leadership Meets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gray">
          <a:xfrm>
            <a:off x="6372200" y="3505200"/>
            <a:ext cx="1847800" cy="1001604"/>
          </a:xfrm>
          <a:prstGeom prst="rect">
            <a:avLst/>
          </a:prstGeom>
          <a:ln/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78885" tIns="72574" rIns="78885" bIns="41020"/>
          <a:lstStyle/>
          <a:p>
            <a:pPr marL="230188" lvl="1" indent="-228600">
              <a:spcBef>
                <a:spcPct val="20000"/>
              </a:spcBef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sz="1800" dirty="0" smtClean="0">
                <a:solidFill>
                  <a:schemeClr val="bg1"/>
                </a:solidFill>
              </a:rPr>
              <a:t>Specialized Training in e-Governance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gray">
          <a:xfrm>
            <a:off x="304800" y="1774825"/>
            <a:ext cx="31940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marL="230188" lvl="1" indent="-228600" algn="r">
              <a:spcBef>
                <a:spcPct val="20000"/>
              </a:spcBef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sz="1600" dirty="0">
                <a:solidFill>
                  <a:schemeClr val="tx1"/>
                </a:solidFill>
                <a:latin typeface="Arial" charset="0"/>
              </a:rPr>
              <a:t>Political &amp; Policy level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gray">
          <a:xfrm>
            <a:off x="762000" y="2971800"/>
            <a:ext cx="2016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marL="230188" lvl="1" indent="-228600" algn="r">
              <a:spcBef>
                <a:spcPct val="20000"/>
              </a:spcBef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sz="1600" dirty="0">
                <a:solidFill>
                  <a:schemeClr val="tx1"/>
                </a:solidFill>
                <a:latin typeface="Arial" charset="0"/>
              </a:rPr>
              <a:t>Program level</a:t>
            </a: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gray">
          <a:xfrm>
            <a:off x="76200" y="4149725"/>
            <a:ext cx="20161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marL="230188" lvl="1" indent="-228600" algn="r">
              <a:spcBef>
                <a:spcPct val="20000"/>
              </a:spcBef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sz="1600" dirty="0">
                <a:solidFill>
                  <a:schemeClr val="tx1"/>
                </a:solidFill>
                <a:latin typeface="Arial" charset="0"/>
              </a:rPr>
              <a:t>Project level</a:t>
            </a:r>
          </a:p>
        </p:txBody>
      </p:sp>
      <p:sp>
        <p:nvSpPr>
          <p:cNvPr id="5139" name="AutoShape 19"/>
          <p:cNvSpPr>
            <a:spLocks/>
          </p:cNvSpPr>
          <p:nvPr/>
        </p:nvSpPr>
        <p:spPr bwMode="auto">
          <a:xfrm>
            <a:off x="4788024" y="1484784"/>
            <a:ext cx="533400" cy="10668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gray">
          <a:xfrm>
            <a:off x="428596" y="5334000"/>
            <a:ext cx="207170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885" tIns="72574" rIns="78885" bIns="41020"/>
          <a:lstStyle/>
          <a:p>
            <a:pPr marL="230188" lvl="1" indent="-228600">
              <a:spcBef>
                <a:spcPct val="20000"/>
              </a:spcBef>
              <a:buClr>
                <a:schemeClr val="tx2"/>
              </a:buClr>
              <a:buSzPct val="75000"/>
              <a:buFont typeface="Arial" charset="0"/>
              <a:buChar char="►"/>
            </a:pPr>
            <a:r>
              <a:rPr lang="en-US" sz="1600" dirty="0">
                <a:solidFill>
                  <a:schemeClr val="tx1"/>
                </a:solidFill>
                <a:latin typeface="Arial" charset="0"/>
              </a:rPr>
              <a:t>Project &amp; Operational level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00800" cy="72008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Target Audience</a:t>
            </a:r>
            <a:endParaRPr lang="en-IN" sz="3600" b="1" dirty="0">
              <a:latin typeface="+mn-lt"/>
            </a:endParaRPr>
          </a:p>
        </p:txBody>
      </p:sp>
      <p:sp>
        <p:nvSpPr>
          <p:cNvPr id="22" name="AutoShape 19"/>
          <p:cNvSpPr>
            <a:spLocks/>
          </p:cNvSpPr>
          <p:nvPr/>
        </p:nvSpPr>
        <p:spPr bwMode="auto">
          <a:xfrm>
            <a:off x="4932040" y="2420888"/>
            <a:ext cx="1008112" cy="288032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3470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6777038" cy="5648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 smtClean="0">
                <a:latin typeface="Trebuchet MS" pitchFamily="34" charset="0"/>
              </a:rPr>
              <a:t/>
            </a:r>
            <a:br>
              <a:rPr lang="en-US" sz="2400" b="1" dirty="0" smtClean="0">
                <a:latin typeface="Trebuchet MS" pitchFamily="34" charset="0"/>
              </a:rPr>
            </a:br>
            <a:r>
              <a:rPr lang="en-US" sz="3600" b="1" dirty="0" smtClean="0">
                <a:latin typeface="Trebuchet MS" pitchFamily="34" charset="0"/>
              </a:rPr>
              <a:t/>
            </a:r>
            <a:br>
              <a:rPr lang="en-US" sz="3600" b="1" dirty="0" smtClean="0">
                <a:latin typeface="Trebuchet MS" pitchFamily="34" charset="0"/>
              </a:rPr>
            </a:br>
            <a:r>
              <a:rPr lang="en-US" sz="3600" b="1" dirty="0" smtClean="0">
                <a:latin typeface="Trebuchet MS" pitchFamily="34" charset="0"/>
              </a:rPr>
              <a:t> Current Training Plan</a:t>
            </a:r>
            <a:br>
              <a:rPr lang="en-US" sz="3600" b="1" dirty="0" smtClean="0">
                <a:latin typeface="Trebuchet MS" pitchFamily="34" charset="0"/>
              </a:rPr>
            </a:br>
            <a:r>
              <a:rPr lang="en-US" sz="2400" b="1" dirty="0">
                <a:latin typeface="Trebuchet MS" pitchFamily="34" charset="0"/>
              </a:rPr>
              <a:t/>
            </a:r>
            <a:br>
              <a:rPr lang="en-US" sz="2400" b="1" dirty="0">
                <a:latin typeface="Trebuchet MS" pitchFamily="34" charset="0"/>
              </a:rPr>
            </a:br>
            <a:endParaRPr lang="en-US" sz="2400" b="1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685800" y="1981200"/>
            <a:ext cx="3886200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e-Governance Leadership Meet</a:t>
            </a:r>
          </a:p>
        </p:txBody>
      </p:sp>
      <p:sp>
        <p:nvSpPr>
          <p:cNvPr id="5" name="Striped Right Arrow 4"/>
          <p:cNvSpPr/>
          <p:nvPr/>
        </p:nvSpPr>
        <p:spPr>
          <a:xfrm>
            <a:off x="539552" y="1340768"/>
            <a:ext cx="1600200" cy="533400"/>
          </a:xfrm>
          <a:prstGeom prst="striped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I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685800" y="2514600"/>
            <a:ext cx="3886200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Induction/Orientation training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6800" y="1905000"/>
            <a:ext cx="373380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/>
              <a:t>Political and Sr. Policy level – State/UT </a:t>
            </a:r>
            <a:r>
              <a:rPr lang="en-US" dirty="0" smtClean="0"/>
              <a:t>specific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 err="1"/>
              <a:t>SeMT</a:t>
            </a:r>
            <a:r>
              <a:rPr lang="en-US" dirty="0"/>
              <a:t> – across States/UTs</a:t>
            </a:r>
          </a:p>
        </p:txBody>
      </p:sp>
      <p:sp>
        <p:nvSpPr>
          <p:cNvPr id="9" name="Striped Right Arrow 8"/>
          <p:cNvSpPr/>
          <p:nvPr/>
        </p:nvSpPr>
        <p:spPr>
          <a:xfrm>
            <a:off x="457200" y="3048000"/>
            <a:ext cx="1600200" cy="533400"/>
          </a:xfrm>
          <a:prstGeom prst="striped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 II</a:t>
            </a:r>
          </a:p>
        </p:txBody>
      </p:sp>
      <p:sp>
        <p:nvSpPr>
          <p:cNvPr id="22536" name="TextBox 9"/>
          <p:cNvSpPr txBox="1">
            <a:spLocks noChangeArrowheads="1"/>
          </p:cNvSpPr>
          <p:nvPr/>
        </p:nvSpPr>
        <p:spPr bwMode="auto">
          <a:xfrm>
            <a:off x="609600" y="3733800"/>
            <a:ext cx="3886200" cy="6461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e-Governance Specialized Training </a:t>
            </a:r>
            <a:r>
              <a:rPr lang="en-US" b="1" dirty="0" smtClean="0"/>
              <a:t>workshops</a:t>
            </a:r>
            <a:endParaRPr lang="en-US" b="1" dirty="0"/>
          </a:p>
        </p:txBody>
      </p:sp>
      <p:sp>
        <p:nvSpPr>
          <p:cNvPr id="22537" name="TextBox 10"/>
          <p:cNvSpPr txBox="1">
            <a:spLocks noChangeArrowheads="1"/>
          </p:cNvSpPr>
          <p:nvPr/>
        </p:nvSpPr>
        <p:spPr bwMode="auto">
          <a:xfrm>
            <a:off x="4876800" y="3200400"/>
            <a:ext cx="3733800" cy="116955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/>
            <a:r>
              <a:rPr lang="en-US" dirty="0"/>
              <a:t> </a:t>
            </a:r>
            <a:r>
              <a:rPr lang="en-US" dirty="0" smtClean="0"/>
              <a:t>     Policy </a:t>
            </a:r>
            <a:r>
              <a:rPr lang="en-US" dirty="0"/>
              <a:t>level,  </a:t>
            </a:r>
            <a:r>
              <a:rPr lang="en-US" dirty="0" err="1"/>
              <a:t>SeMT</a:t>
            </a:r>
            <a:r>
              <a:rPr lang="en-US" dirty="0"/>
              <a:t>, </a:t>
            </a:r>
            <a:r>
              <a:rPr lang="en-US" dirty="0" err="1"/>
              <a:t>PeMT</a:t>
            </a:r>
            <a:r>
              <a:rPr lang="en-US" dirty="0"/>
              <a:t>, Department level officials to be associated with </a:t>
            </a:r>
            <a:r>
              <a:rPr lang="en-US" dirty="0" err="1"/>
              <a:t>eGov</a:t>
            </a:r>
            <a:r>
              <a:rPr lang="en-US" dirty="0"/>
              <a:t> initiatives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</p:txBody>
      </p:sp>
      <p:pic>
        <p:nvPicPr>
          <p:cNvPr id="41986" name="Picture 2" descr="http://1.imimg.com/data1/2/D/MY-724363/traininganddevelopmentservi-250x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561856"/>
            <a:ext cx="1296144" cy="1296144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4876800" y="4648200"/>
            <a:ext cx="373380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IN" dirty="0" smtClean="0"/>
              <a:t>To create a talent pool of in-house resources within Departments and Line Ministries to lead e-governance Programmes </a:t>
            </a:r>
          </a:p>
        </p:txBody>
      </p:sp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609600" y="5105400"/>
            <a:ext cx="38862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IN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CIO Training Programme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04800"/>
            <a:ext cx="8143932" cy="8382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en-US" sz="3600" b="1" dirty="0" smtClean="0"/>
              <a:t>Specialized Training : Set 1 courses 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endParaRPr lang="en-US" sz="6000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71472" y="1600200"/>
            <a:ext cx="8001056" cy="3916347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2400" dirty="0" smtClean="0">
                <a:cs typeface="Arial" pitchFamily="34" charset="0"/>
              </a:rPr>
              <a:t>Principal Secretary, Secretary, Commissioner, Additional Secretary, Jt. Secretary &amp; District Collector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b="1" u="sng" dirty="0" smtClean="0">
                <a:cs typeface="Arial" pitchFamily="34" charset="0"/>
              </a:rPr>
              <a:t>2 </a:t>
            </a:r>
            <a:r>
              <a:rPr lang="en-US" b="1" u="sng" dirty="0">
                <a:cs typeface="Arial" pitchFamily="34" charset="0"/>
              </a:rPr>
              <a:t>- days Training courses</a:t>
            </a:r>
          </a:p>
          <a:p>
            <a:pPr marL="640080" lvl="1" indent="-246888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en-US" sz="1800" b="1" u="sng" dirty="0">
              <a:cs typeface="Arial" pitchFamily="34" charset="0"/>
            </a:endParaRPr>
          </a:p>
          <a:p>
            <a:pPr marL="800100" lvl="1" indent="-34290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en-US" sz="2200" dirty="0" smtClean="0">
                <a:cs typeface="Arial" pitchFamily="34" charset="0"/>
              </a:rPr>
              <a:t>e-Governance </a:t>
            </a:r>
            <a:r>
              <a:rPr lang="en-US" sz="2200" dirty="0">
                <a:cs typeface="Arial" pitchFamily="34" charset="0"/>
              </a:rPr>
              <a:t>Project Lifecycle</a:t>
            </a:r>
          </a:p>
          <a:p>
            <a:pPr marL="800100" lvl="1" indent="-34290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en-US" sz="2200" dirty="0" smtClean="0">
                <a:cs typeface="Arial" pitchFamily="34" charset="0"/>
              </a:rPr>
              <a:t>Government </a:t>
            </a:r>
            <a:r>
              <a:rPr lang="en-US" sz="2200" dirty="0">
                <a:cs typeface="Arial" pitchFamily="34" charset="0"/>
              </a:rPr>
              <a:t>Process Reengineering</a:t>
            </a:r>
          </a:p>
          <a:p>
            <a:pPr marL="800100" lvl="1" indent="-342900" eaLnBrk="1" fontAlgn="auto" hangingPunct="1">
              <a:lnSpc>
                <a:spcPct val="150000"/>
              </a:lnSpc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en-US" sz="2200" dirty="0" smtClean="0">
                <a:cs typeface="Arial" pitchFamily="34" charset="0"/>
              </a:rPr>
              <a:t>Business </a:t>
            </a:r>
            <a:r>
              <a:rPr lang="en-US" sz="2200" dirty="0">
                <a:cs typeface="Arial" pitchFamily="34" charset="0"/>
              </a:rPr>
              <a:t>Models and Public Private Partnership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400" dirty="0">
              <a:cs typeface="Arial" pitchFamily="34" charset="0"/>
            </a:endParaRPr>
          </a:p>
        </p:txBody>
      </p:sp>
      <p:pic>
        <p:nvPicPr>
          <p:cNvPr id="24580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672138"/>
            <a:ext cx="1981200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1600200"/>
          <a:ext cx="7924800" cy="5050534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762000"/>
                <a:gridCol w="5875020"/>
                <a:gridCol w="1287780"/>
              </a:tblGrid>
              <a:tr h="429931"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No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Training Course</a:t>
                      </a:r>
                      <a:endParaRPr lang="en-US" sz="18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/>
                        <a:t>Duration</a:t>
                      </a:r>
                      <a:endParaRPr lang="en-US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5003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e-Governance Project Lifecycle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days</a:t>
                      </a:r>
                      <a:endParaRPr lang="en-US" sz="1600" b="1" dirty="0"/>
                    </a:p>
                  </a:txBody>
                  <a:tcPr/>
                </a:tc>
              </a:tr>
              <a:tr h="5003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Government Process Reengineering (GPR)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days</a:t>
                      </a:r>
                      <a:endParaRPr lang="en-US" sz="1600" b="1" dirty="0"/>
                    </a:p>
                  </a:txBody>
                  <a:tcPr/>
                </a:tc>
              </a:tr>
              <a:tr h="6147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Business models and Public Private Partnership for e-Governance Project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days</a:t>
                      </a:r>
                      <a:endParaRPr lang="en-US" sz="1600" b="1" dirty="0"/>
                    </a:p>
                  </a:txBody>
                  <a:tcPr/>
                </a:tc>
              </a:tr>
              <a:tr h="5003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Change Management and Capacity Building for e-Governance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days</a:t>
                      </a:r>
                      <a:endParaRPr lang="en-US" sz="1600" b="1" dirty="0"/>
                    </a:p>
                  </a:txBody>
                  <a:tcPr/>
                </a:tc>
              </a:tr>
              <a:tr h="6147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Regulatory framework for e-Governance (IT Act and Contract Management)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days</a:t>
                      </a:r>
                      <a:endParaRPr lang="en-US" sz="1600" b="1" dirty="0"/>
                    </a:p>
                  </a:txBody>
                  <a:tcPr/>
                </a:tc>
              </a:tr>
              <a:tr h="69907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/>
                        <a:t>Information Security Management, Enterprise Applications &amp; Open source for e-Governance 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days</a:t>
                      </a:r>
                      <a:endParaRPr lang="en-US" sz="1600" b="1" dirty="0"/>
                    </a:p>
                  </a:txBody>
                  <a:tcPr/>
                </a:tc>
              </a:tr>
              <a:tr h="5003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Project Management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5 days</a:t>
                      </a:r>
                      <a:endParaRPr lang="en-US" sz="1600" b="1" dirty="0"/>
                    </a:p>
                  </a:txBody>
                  <a:tcPr/>
                </a:tc>
              </a:tr>
              <a:tr h="5003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Assertiveness, Communication &amp; Presentation Skills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days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486804" cy="9144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en-US" sz="3600" b="1" dirty="0" smtClean="0"/>
              <a:t>Specialized Training: Set 2 courses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685800"/>
            <a:ext cx="8458200" cy="866780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Director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Jt. 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Director,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Additional 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Director,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Sr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. Officials at HQ &amp;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District</a:t>
            </a:r>
            <a:r>
              <a:rPr lang="en-US" sz="18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b="1" dirty="0" err="1" smtClean="0">
                <a:latin typeface="Arial" pitchFamily="34" charset="0"/>
                <a:cs typeface="Arial" pitchFamily="34" charset="0"/>
              </a:rPr>
              <a:t>SeMTs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sz="1800" b="1" dirty="0" err="1" smtClean="0">
                <a:latin typeface="Arial" pitchFamily="34" charset="0"/>
                <a:cs typeface="Arial" pitchFamily="34" charset="0"/>
              </a:rPr>
              <a:t>PeMTs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None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Role of Agencies</a:t>
            </a:r>
            <a:endParaRPr lang="en-IN" sz="3600" b="1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1752600"/>
          <a:ext cx="7315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9552" y="404664"/>
            <a:ext cx="3422848" cy="2033736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STeP Trainings : </a:t>
            </a:r>
            <a:r>
              <a:rPr lang="en-US" sz="2800" b="1" kern="0" dirty="0" smtClean="0">
                <a:solidFill>
                  <a:sysClr val="windowText" lastClr="000000"/>
                </a:solidFill>
              </a:rPr>
              <a:t>State/ UT and Year Wise number of Officers trained</a:t>
            </a:r>
            <a:endParaRPr kumimoji="0" lang="en-IN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8001000" y="61722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aphicFrame>
        <p:nvGraphicFramePr>
          <p:cNvPr id="8" name="Chart 7"/>
          <p:cNvGraphicFramePr/>
          <p:nvPr/>
        </p:nvGraphicFramePr>
        <p:xfrm>
          <a:off x="3933825" y="0"/>
          <a:ext cx="5210175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CB  Initiatives</a:t>
            </a:r>
            <a:endParaRPr lang="en-IN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04696" y="421486"/>
            <a:ext cx="7147232" cy="646331"/>
          </a:xfrm>
        </p:spPr>
        <p:txBody>
          <a:bodyPr/>
          <a:lstStyle/>
          <a:p>
            <a:pPr>
              <a:defRPr/>
            </a:pPr>
            <a:endParaRPr lang="en-IN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57200" y="1600200"/>
            <a:ext cx="8367487" cy="4876800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None/>
              <a:defRPr/>
            </a:pPr>
            <a:r>
              <a:rPr lang="en-US" b="1" dirty="0" smtClean="0"/>
              <a:t>1</a:t>
            </a:r>
            <a:r>
              <a:rPr lang="en-US" b="1" dirty="0" smtClean="0"/>
              <a:t>.</a:t>
            </a:r>
            <a:r>
              <a:rPr lang="en-US" b="1" dirty="0" smtClean="0"/>
              <a:t>	</a:t>
            </a:r>
            <a:r>
              <a:rPr lang="en-IN" b="1" dirty="0" smtClean="0"/>
              <a:t>CIO Programme</a:t>
            </a:r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US" sz="2000" dirty="0" smtClean="0"/>
              <a:t>	8 programmes underway to train 200 officers across the country</a:t>
            </a:r>
            <a:endParaRPr lang="en-IN" sz="20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endParaRPr lang="en-US" sz="2400" b="1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US" b="1" dirty="0" smtClean="0"/>
              <a:t>2.	</a:t>
            </a:r>
            <a:r>
              <a:rPr lang="en-IN" b="1" dirty="0" smtClean="0"/>
              <a:t>Technical </a:t>
            </a:r>
            <a:r>
              <a:rPr lang="en-IN" b="1" dirty="0" smtClean="0"/>
              <a:t>and Infrastructure Training</a:t>
            </a:r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US" sz="2000" dirty="0" smtClean="0"/>
              <a:t>	Under development with CDAC</a:t>
            </a:r>
            <a:endParaRPr lang="en-IN" sz="20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endParaRPr lang="en-IN" sz="24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IN" b="1" dirty="0" smtClean="0"/>
              <a:t>3.</a:t>
            </a:r>
            <a:r>
              <a:rPr lang="en-IN" b="1" dirty="0" smtClean="0"/>
              <a:t>	Thematic Workshops</a:t>
            </a: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en-US" sz="2000" dirty="0" smtClean="0"/>
              <a:t>	Domain specific/thematic  workshops for SeMT members, State/ Central Govt Officers, other stakeholders</a:t>
            </a:r>
            <a:endParaRPr lang="en-IN" sz="20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endParaRPr lang="en-US" sz="2400" b="1" dirty="0" smtClean="0"/>
          </a:p>
          <a:p>
            <a:pPr marL="457200" indent="-457200">
              <a:buNone/>
              <a:defRPr/>
            </a:pPr>
            <a:r>
              <a:rPr lang="en-US" b="1" dirty="0" smtClean="0"/>
              <a:t>4.	</a:t>
            </a:r>
            <a:r>
              <a:rPr lang="en-US" b="1" dirty="0" smtClean="0"/>
              <a:t>Collaboration Portal and Document Repository:</a:t>
            </a:r>
          </a:p>
          <a:p>
            <a:pPr marL="812800" lvl="3" indent="-101600">
              <a:spcBef>
                <a:spcPts val="600"/>
              </a:spcBef>
              <a:defRPr/>
            </a:pPr>
            <a:r>
              <a:rPr lang="en-US" dirty="0" smtClean="0"/>
              <a:t>Portal for sharing</a:t>
            </a:r>
          </a:p>
          <a:p>
            <a:pPr marL="812800" lvl="3" indent="-101600">
              <a:spcBef>
                <a:spcPts val="600"/>
              </a:spcBef>
              <a:defRPr/>
            </a:pPr>
            <a:r>
              <a:rPr lang="en-IN" dirty="0" smtClean="0"/>
              <a:t>Documents repository </a:t>
            </a:r>
            <a:r>
              <a:rPr lang="en-IN" dirty="0" smtClean="0"/>
              <a:t>-reports, guidelines, toolkits, images, audio files</a:t>
            </a:r>
          </a:p>
          <a:p>
            <a:pPr marL="457200" indent="-457200" algn="just">
              <a:spcBef>
                <a:spcPts val="0"/>
              </a:spcBef>
              <a:buNone/>
              <a:defRPr/>
            </a:pPr>
            <a:endParaRPr lang="en-IN" sz="20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IN" sz="2400" b="1" dirty="0" smtClean="0"/>
              <a:t>	</a:t>
            </a:r>
            <a:endParaRPr lang="en-IN" sz="2400" dirty="0" smtClean="0"/>
          </a:p>
          <a:p>
            <a:pPr>
              <a:spcBef>
                <a:spcPts val="0"/>
              </a:spcBef>
              <a:buNone/>
              <a:defRPr/>
            </a:pP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04696" y="465028"/>
            <a:ext cx="7147232" cy="646331"/>
          </a:xfrm>
        </p:spPr>
        <p:txBody>
          <a:bodyPr/>
          <a:lstStyle/>
          <a:p>
            <a:pPr>
              <a:defRPr/>
            </a:pPr>
            <a:endParaRPr lang="en-IN" sz="3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175984" y="1676400"/>
            <a:ext cx="8779329" cy="4738914"/>
          </a:xfrm>
        </p:spPr>
        <p:txBody>
          <a:bodyPr>
            <a:noAutofit/>
          </a:bodyPr>
          <a:lstStyle/>
          <a:p>
            <a:pPr marL="457200" indent="-457200">
              <a:spcBef>
                <a:spcPts val="0"/>
              </a:spcBef>
              <a:buNone/>
              <a:defRPr/>
            </a:pPr>
            <a:r>
              <a:rPr lang="en-IN" b="1" dirty="0" smtClean="0"/>
              <a:t>5</a:t>
            </a:r>
            <a:r>
              <a:rPr lang="en-IN" b="1" dirty="0" smtClean="0"/>
              <a:t>.</a:t>
            </a:r>
            <a:r>
              <a:rPr lang="en-IN" b="1" dirty="0" smtClean="0"/>
              <a:t>	</a:t>
            </a:r>
            <a:r>
              <a:rPr lang="en-US" b="1" dirty="0" smtClean="0"/>
              <a:t>HR Policy for e-Governance</a:t>
            </a:r>
          </a:p>
          <a:p>
            <a:pPr marL="457200" indent="-457200">
              <a:buNone/>
              <a:defRPr/>
            </a:pPr>
            <a:r>
              <a:rPr lang="en-US" sz="2400" dirty="0" smtClean="0"/>
              <a:t>	</a:t>
            </a:r>
            <a:endParaRPr lang="en-US" sz="28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US" b="1" dirty="0" smtClean="0"/>
              <a:t>6.</a:t>
            </a:r>
            <a:r>
              <a:rPr lang="en-US" b="1" dirty="0" smtClean="0"/>
              <a:t>	e-Gov Academy</a:t>
            </a:r>
          </a:p>
          <a:p>
            <a:pPr marL="457200" indent="-457200" algn="just">
              <a:spcBef>
                <a:spcPts val="0"/>
              </a:spcBef>
              <a:buNone/>
              <a:defRPr/>
            </a:pPr>
            <a:r>
              <a:rPr lang="en-US" sz="2800" dirty="0" smtClean="0"/>
              <a:t>	</a:t>
            </a:r>
            <a:r>
              <a:rPr lang="en-US" sz="2000" dirty="0" smtClean="0"/>
              <a:t>Training, research,  think tank</a:t>
            </a:r>
            <a:endParaRPr lang="en-US" sz="24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endParaRPr lang="en-IN" sz="2400" b="1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r>
              <a:rPr lang="en-IN" b="1" dirty="0" smtClean="0"/>
              <a:t>7.	</a:t>
            </a:r>
            <a:r>
              <a:rPr lang="en-IN" b="1" dirty="0" smtClean="0"/>
              <a:t>Development </a:t>
            </a:r>
            <a:r>
              <a:rPr lang="en-IN" b="1" dirty="0" smtClean="0"/>
              <a:t>of a Competency Assessment and </a:t>
            </a:r>
            <a:r>
              <a:rPr lang="en-IN" b="1" dirty="0" err="1" smtClean="0"/>
              <a:t>trg</a:t>
            </a:r>
            <a:r>
              <a:rPr lang="en-IN" b="1" dirty="0" smtClean="0"/>
              <a:t> framework </a:t>
            </a:r>
          </a:p>
          <a:p>
            <a:pPr marL="812800" lvl="3" indent="-101600">
              <a:spcBef>
                <a:spcPts val="600"/>
              </a:spcBef>
              <a:defRPr/>
            </a:pPr>
            <a:r>
              <a:rPr lang="en-US" dirty="0" smtClean="0"/>
              <a:t>Define competencies at all levels</a:t>
            </a:r>
          </a:p>
          <a:p>
            <a:pPr marL="812800" lvl="3" indent="-101600">
              <a:spcBef>
                <a:spcPts val="600"/>
              </a:spcBef>
              <a:defRPr/>
            </a:pPr>
            <a:r>
              <a:rPr lang="en-US" dirty="0" smtClean="0"/>
              <a:t>Develop a structured learning framework with curriculum </a:t>
            </a:r>
          </a:p>
          <a:p>
            <a:pPr marL="541338" lvl="1" indent="-457200">
              <a:spcBef>
                <a:spcPts val="0"/>
              </a:spcBef>
              <a:buNone/>
              <a:defRPr/>
            </a:pPr>
            <a:endParaRPr lang="en-IN" sz="14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endParaRPr lang="en-IN" sz="1400" dirty="0" smtClean="0"/>
          </a:p>
          <a:p>
            <a:pPr marL="457200" indent="-457200">
              <a:spcBef>
                <a:spcPts val="0"/>
              </a:spcBef>
              <a:buNone/>
              <a:defRPr/>
            </a:pPr>
            <a:endParaRPr lang="en-US" sz="2000" dirty="0" smtClean="0"/>
          </a:p>
          <a:p>
            <a:pPr marL="514350" indent="-514350">
              <a:spcBef>
                <a:spcPts val="0"/>
              </a:spcBef>
              <a:buNone/>
              <a:defRPr/>
            </a:pPr>
            <a:r>
              <a:rPr lang="en-IN" sz="2000" dirty="0" smtClean="0"/>
              <a:t>	</a:t>
            </a:r>
          </a:p>
          <a:p>
            <a:pPr marL="457200" indent="-457200">
              <a:buNone/>
              <a:defRPr/>
            </a:pPr>
            <a:r>
              <a:rPr lang="en-US" sz="2400" b="1" dirty="0" smtClean="0"/>
              <a:t>8.	</a:t>
            </a:r>
            <a:endParaRPr lang="en-IN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Contents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/>
              <a:t>Capacity Building </a:t>
            </a:r>
            <a:r>
              <a:rPr lang="en-US" sz="2400" b="1" dirty="0" smtClean="0"/>
              <a:t>Scheme</a:t>
            </a:r>
          </a:p>
          <a:p>
            <a:pPr lvl="1">
              <a:lnSpc>
                <a:spcPct val="150000"/>
              </a:lnSpc>
            </a:pPr>
            <a:r>
              <a:rPr lang="en-US" sz="2100" b="1" dirty="0" smtClean="0">
                <a:hlinkClick r:id="rId2" action="ppaction://hlinksldjump"/>
              </a:rPr>
              <a:t>Funding under the Scheme</a:t>
            </a:r>
            <a:endParaRPr lang="en-US" sz="21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hlinkClick r:id="rId3" action="ppaction://hlinkpres?slideindex=1&amp;slidetitle="/>
              </a:rPr>
              <a:t>HR Policy for e-Governance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hlinkClick r:id="rId4" action="ppaction://hlinkpres?slideindex=1&amp;slidetitle="/>
              </a:rPr>
              <a:t>e-Governance Academy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hlinkClick r:id="rId5" action="ppaction://hlinkpres?slideindex=1&amp;slidetitle="/>
              </a:rPr>
              <a:t>Competency Framework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hlinkClick r:id="rId6" action="ppaction://hlinkfile"/>
              </a:rPr>
              <a:t>Virtual cadre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hlinkClick r:id="rId7" action="ppaction://hlinkpres?slideindex=1&amp;slidetitle="/>
              </a:rPr>
              <a:t>Infrastructure </a:t>
            </a:r>
            <a:r>
              <a:rPr lang="en-US" sz="2400" b="1" dirty="0" smtClean="0">
                <a:hlinkClick r:id="rId7" action="ppaction://hlinkpres?slideindex=1&amp;slidetitle="/>
              </a:rPr>
              <a:t>and Technical </a:t>
            </a:r>
            <a:r>
              <a:rPr lang="en-US" sz="2400" b="1" dirty="0" smtClean="0">
                <a:hlinkClick r:id="rId7" action="ppaction://hlinkpres?slideindex=1&amp;slidetitle="/>
              </a:rPr>
              <a:t>Training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>
                <a:hlinkClick r:id="rId8" action="ppaction://hlinkfile"/>
              </a:rPr>
              <a:t>Capacity Building Phase II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Sharing and Collaboration</a:t>
            </a:r>
          </a:p>
          <a:p>
            <a:pPr>
              <a:lnSpc>
                <a:spcPct val="150000"/>
              </a:lnSpc>
            </a:pPr>
            <a:endParaRPr lang="en-US" sz="2400" b="1" dirty="0" smtClean="0"/>
          </a:p>
          <a:p>
            <a:pPr lvl="1">
              <a:lnSpc>
                <a:spcPct val="150000"/>
              </a:lnSpc>
            </a:pPr>
            <a:endParaRPr lang="en-US" sz="21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SzPct val="40000"/>
              <a:buNone/>
            </a:pPr>
            <a:endParaRPr lang="en-IN" sz="2400" dirty="0" smtClean="0"/>
          </a:p>
          <a:p>
            <a:pPr>
              <a:lnSpc>
                <a:spcPct val="90000"/>
              </a:lnSpc>
              <a:buSzPct val="40000"/>
              <a:buNone/>
            </a:pPr>
            <a:r>
              <a:rPr lang="en-IN" sz="2400" dirty="0" smtClean="0"/>
              <a:t>Funding </a:t>
            </a:r>
            <a:r>
              <a:rPr lang="en-IN" sz="2400" dirty="0" smtClean="0"/>
              <a:t>through two sources for administrative convenience: 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Pct val="40000"/>
              <a:buFont typeface="Wingdings" pitchFamily="2" charset="2"/>
              <a:buNone/>
            </a:pPr>
            <a:endParaRPr lang="en-IN" sz="1200" b="1" dirty="0" smtClean="0"/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Pct val="40000"/>
              <a:buFont typeface="Wingdings" pitchFamily="2" charset="2"/>
              <a:buNone/>
            </a:pPr>
            <a:r>
              <a:rPr lang="en-IN" sz="2800" b="1" dirty="0" err="1" smtClean="0"/>
              <a:t>DeitY</a:t>
            </a:r>
            <a:r>
              <a:rPr lang="en-IN" sz="2800" b="1" dirty="0" smtClean="0"/>
              <a:t> </a:t>
            </a:r>
            <a:r>
              <a:rPr lang="en-IN" sz="2800" b="1" dirty="0" smtClean="0"/>
              <a:t>– Grants-in-Aid (</a:t>
            </a:r>
            <a:r>
              <a:rPr lang="en-IN" sz="2800" b="1" dirty="0" err="1" smtClean="0"/>
              <a:t>DeitY</a:t>
            </a:r>
            <a:r>
              <a:rPr lang="en-IN" sz="2800" b="1" dirty="0" smtClean="0"/>
              <a:t>-GIA)</a:t>
            </a:r>
          </a:p>
          <a:p>
            <a:pPr eaLnBrk="1" hangingPunct="1">
              <a:lnSpc>
                <a:spcPct val="90000"/>
              </a:lnSpc>
              <a:buClr>
                <a:schemeClr val="accent2"/>
              </a:buClr>
              <a:buSzPct val="40000"/>
              <a:buFont typeface="Wingdings" pitchFamily="2" charset="2"/>
              <a:buChar char="q"/>
            </a:pPr>
            <a:endParaRPr lang="en-IN" sz="900" b="1" dirty="0" smtClean="0"/>
          </a:p>
          <a:p>
            <a:pPr marL="742950" lvl="1" eaLnBrk="1" hangingPunct="1">
              <a:lnSpc>
                <a:spcPct val="90000"/>
              </a:lnSpc>
              <a:buSzPct val="40000"/>
              <a:buFont typeface="Wingdings" pitchFamily="2" charset="2"/>
              <a:buNone/>
            </a:pPr>
            <a:r>
              <a:rPr lang="en-IN" sz="2400" dirty="0" smtClean="0"/>
              <a:t>1. SeMT Manpower </a:t>
            </a:r>
          </a:p>
          <a:p>
            <a:pPr marL="742950" lvl="1" eaLnBrk="1" hangingPunct="1">
              <a:lnSpc>
                <a:spcPct val="90000"/>
              </a:lnSpc>
              <a:buSzPct val="40000"/>
              <a:buFont typeface="Wingdings" pitchFamily="2" charset="2"/>
              <a:buNone/>
            </a:pPr>
            <a:r>
              <a:rPr lang="en-IN" sz="2400" dirty="0" smtClean="0"/>
              <a:t>2. SeMT Trainings </a:t>
            </a:r>
          </a:p>
          <a:p>
            <a:pPr marL="742950" lvl="1" eaLnBrk="1" hangingPunct="1">
              <a:lnSpc>
                <a:spcPct val="90000"/>
              </a:lnSpc>
              <a:buSzPct val="40000"/>
              <a:buFont typeface="Wingdings" pitchFamily="2" charset="2"/>
              <a:buNone/>
            </a:pPr>
            <a:r>
              <a:rPr lang="en-IN" sz="2400" dirty="0" smtClean="0"/>
              <a:t>3. </a:t>
            </a:r>
            <a:r>
              <a:rPr lang="en-IN" sz="2400" dirty="0" err="1" smtClean="0"/>
              <a:t>PeMT</a:t>
            </a:r>
            <a:r>
              <a:rPr lang="en-IN" sz="2400" dirty="0" smtClean="0"/>
              <a:t> Trainings </a:t>
            </a:r>
          </a:p>
          <a:p>
            <a:pPr marL="742950" lvl="1" eaLnBrk="1" hangingPunct="1">
              <a:lnSpc>
                <a:spcPct val="90000"/>
              </a:lnSpc>
              <a:buSzPct val="40000"/>
              <a:buFont typeface="Wingdings" pitchFamily="2" charset="2"/>
              <a:buNone/>
            </a:pPr>
            <a:r>
              <a:rPr lang="en-IN" sz="2400" dirty="0" smtClean="0"/>
              <a:t>4. State Officials Training </a:t>
            </a:r>
          </a:p>
          <a:p>
            <a:pPr marL="742950" lvl="1" eaLnBrk="1" hangingPunct="1">
              <a:lnSpc>
                <a:spcPct val="90000"/>
              </a:lnSpc>
              <a:buSzPct val="40000"/>
              <a:buFont typeface="Wingdings" pitchFamily="2" charset="2"/>
              <a:buNone/>
            </a:pPr>
            <a:r>
              <a:rPr lang="en-IN" sz="2400" dirty="0" smtClean="0"/>
              <a:t>5. Apex / Policy level Training </a:t>
            </a:r>
          </a:p>
          <a:p>
            <a:pPr marL="742950" lvl="1" eaLnBrk="1" hangingPunct="1">
              <a:lnSpc>
                <a:spcPct val="90000"/>
              </a:lnSpc>
              <a:buSzPct val="40000"/>
              <a:buFont typeface="Wingdings" pitchFamily="2" charset="2"/>
              <a:buNone/>
            </a:pPr>
            <a:r>
              <a:rPr lang="en-IN" sz="2400" dirty="0" smtClean="0"/>
              <a:t>6. Centralized CBMC expenses </a:t>
            </a:r>
          </a:p>
          <a:p>
            <a:pPr eaLnBrk="1" hangingPunct="1">
              <a:lnSpc>
                <a:spcPct val="90000"/>
              </a:lnSpc>
            </a:pPr>
            <a:endParaRPr lang="en-IN" sz="2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66800" y="665163"/>
            <a:ext cx="7772400" cy="9144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N" sz="3600" b="1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Fund Allocation under CB scheme</a:t>
            </a:r>
            <a:endParaRPr lang="en-IN" sz="3600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N" sz="4000" b="1" dirty="0" smtClean="0">
                <a:solidFill>
                  <a:schemeClr val="tx2">
                    <a:satMod val="200000"/>
                  </a:schemeClr>
                </a:solidFill>
              </a:rPr>
              <a:t>Fund Allocation under CB scheme</a:t>
            </a:r>
            <a:endParaRPr lang="en-IN" sz="40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772400" cy="5410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IN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IN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IN" sz="2400" b="1" dirty="0" smtClean="0"/>
              <a:t>Additional Central Assistance (ACA)  </a:t>
            </a:r>
          </a:p>
          <a:p>
            <a:pPr eaLnBrk="1" hangingPunct="1">
              <a:lnSpc>
                <a:spcPct val="80000"/>
              </a:lnSpc>
            </a:pPr>
            <a:endParaRPr lang="en-IN" sz="2400" dirty="0" smtClean="0"/>
          </a:p>
          <a:p>
            <a:pPr eaLnBrk="1" hangingPunct="1">
              <a:lnSpc>
                <a:spcPct val="80000"/>
              </a:lnSpc>
              <a:buClr>
                <a:schemeClr val="accent2"/>
              </a:buClr>
              <a:buSzPct val="40000"/>
              <a:buFont typeface="Wingdings" pitchFamily="2" charset="2"/>
              <a:buChar char="q"/>
            </a:pPr>
            <a:r>
              <a:rPr lang="en-IN" sz="2400" dirty="0" smtClean="0"/>
              <a:t>ACA is provided for following heads: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1. IT Infrastructure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2. Outsourcing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3. Operational cost – travel and incidentals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4. Office maintenance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5. Contingency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6. Strengthening State training institutions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7. External Resources/Visiting Faculty </a:t>
            </a:r>
          </a:p>
          <a:p>
            <a:pPr marL="742950" lvl="1" eaLnBrk="1" hangingPunct="1">
              <a:lnSpc>
                <a:spcPct val="80000"/>
              </a:lnSpc>
              <a:spcBef>
                <a:spcPts val="1200"/>
              </a:spcBef>
              <a:buSzPct val="40000"/>
              <a:buFont typeface="Wingdings" pitchFamily="2" charset="2"/>
              <a:buNone/>
            </a:pPr>
            <a:r>
              <a:rPr lang="en-IN" sz="2000" dirty="0" smtClean="0"/>
              <a:t>8. Misc. Expenses </a:t>
            </a:r>
          </a:p>
          <a:p>
            <a:pPr eaLnBrk="1" hangingPunct="1">
              <a:lnSpc>
                <a:spcPct val="80000"/>
              </a:lnSpc>
            </a:pPr>
            <a:endParaRPr lang="en-I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IN" sz="3200" b="1" dirty="0" smtClean="0"/>
              <a:t>State Category &amp; Year wise Fund Allocation</a:t>
            </a:r>
            <a:endParaRPr lang="en-IN" sz="32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810000" y="6324600"/>
            <a:ext cx="50292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State wise Fund allocation – </a:t>
            </a:r>
            <a:r>
              <a:rPr lang="en-US" b="1" dirty="0">
                <a:solidFill>
                  <a:schemeClr val="accent3"/>
                </a:solidFill>
                <a:hlinkClick r:id="rId2" action="ppaction://hlinkfile"/>
              </a:rPr>
              <a:t>Year 2</a:t>
            </a:r>
            <a:r>
              <a:rPr lang="en-US" b="1" dirty="0">
                <a:solidFill>
                  <a:schemeClr val="accent3"/>
                </a:solidFill>
              </a:rPr>
              <a:t> </a:t>
            </a:r>
            <a:r>
              <a:rPr lang="en-US" b="1" dirty="0"/>
              <a:t>&amp; </a:t>
            </a:r>
            <a:r>
              <a:rPr lang="en-US" b="1" dirty="0">
                <a:solidFill>
                  <a:schemeClr val="accent3"/>
                </a:solidFill>
                <a:hlinkClick r:id="rId3" action="ppaction://hlinkfile"/>
              </a:rPr>
              <a:t>Year 3</a:t>
            </a:r>
            <a:endParaRPr lang="en-IN" b="1" dirty="0">
              <a:solidFill>
                <a:schemeClr val="accent3"/>
              </a:solidFill>
            </a:endParaRPr>
          </a:p>
        </p:txBody>
      </p:sp>
      <p:pic>
        <p:nvPicPr>
          <p:cNvPr id="23795" name="Picture 12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598" y="1143000"/>
            <a:ext cx="8896202" cy="502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 to you</a:t>
            </a:r>
            <a:endParaRPr lang="en-IN" dirty="0"/>
          </a:p>
        </p:txBody>
      </p:sp>
      <p:pic>
        <p:nvPicPr>
          <p:cNvPr id="4100" name="Picture 4" descr="http://us.123rf.com/400wm/400/400/marigranula/marigranula1104/marigranula110400089/9281124-citrus-sapling-in-ha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8048" y="1860082"/>
            <a:ext cx="3547026" cy="3783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4038600"/>
            <a:ext cx="8382000" cy="18288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HR Policy for </a:t>
            </a:r>
            <a:r>
              <a:rPr lang="en-US" sz="3600" cap="none" dirty="0" smtClean="0"/>
              <a:t>e</a:t>
            </a:r>
            <a:r>
              <a:rPr lang="en-US" sz="3600" dirty="0" smtClean="0"/>
              <a:t>-Governance</a:t>
            </a:r>
            <a:r>
              <a:rPr lang="en-IN" sz="3600" dirty="0" smtClean="0"/>
              <a:t/>
            </a:r>
            <a:br>
              <a:rPr lang="en-IN" sz="3600" dirty="0" smtClean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646331"/>
          </a:xfrm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</a:rPr>
              <a:t>Review of </a:t>
            </a:r>
            <a:r>
              <a:rPr lang="en-US" sz="3600" dirty="0" err="1" smtClean="0">
                <a:solidFill>
                  <a:schemeClr val="tx2"/>
                </a:solidFill>
              </a:rPr>
              <a:t>NeGP</a:t>
            </a:r>
            <a:endParaRPr lang="en-IN" sz="3600" dirty="0">
              <a:solidFill>
                <a:schemeClr val="tx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57200" y="1676400"/>
            <a:ext cx="8240713" cy="47049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PM during last review constituted Expert Groups to expedite e-Governance</a:t>
            </a:r>
          </a:p>
          <a:p>
            <a:pPr marL="342900" lvl="1" indent="-342900"/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rId2" action="ppaction://hlinksldjump"/>
              </a:rPr>
              <a:t>Expert Group on </a:t>
            </a:r>
            <a:r>
              <a:rPr lang="en-US" sz="2400" b="1" dirty="0" err="1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rId2" action="ppaction://hlinksldjump"/>
              </a:rPr>
              <a:t>NeGP</a:t>
            </a:r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rId2" action="ppaction://hlinksldjump"/>
              </a:rPr>
              <a:t> </a:t>
            </a:r>
            <a:r>
              <a:rPr lang="en-US" sz="26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(</a:t>
            </a:r>
            <a:r>
              <a:rPr lang="en-US" sz="2100" b="1" dirty="0" smtClean="0">
                <a:solidFill>
                  <a:schemeClr val="tx1"/>
                </a:solidFill>
              </a:rPr>
              <a:t>Chaired by Dr Sam </a:t>
            </a:r>
            <a:r>
              <a:rPr lang="en-US" sz="2100" b="1" dirty="0" err="1" smtClean="0">
                <a:solidFill>
                  <a:schemeClr val="tx1"/>
                </a:solidFill>
              </a:rPr>
              <a:t>Pitroda</a:t>
            </a:r>
            <a:r>
              <a:rPr lang="en-US" sz="26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)</a:t>
            </a:r>
          </a:p>
          <a:p>
            <a:pPr marL="1390650" lvl="1" indent="-352425" algn="just"/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</a:rPr>
              <a:t>Review progress of MMPs</a:t>
            </a:r>
          </a:p>
          <a:p>
            <a:pPr marL="1390650" lvl="1" indent="-352425" algn="just"/>
            <a:r>
              <a:rPr lang="en-US" sz="2100" dirty="0" smtClean="0">
                <a:solidFill>
                  <a:schemeClr val="accent1">
                    <a:lumMod val="75000"/>
                  </a:schemeClr>
                </a:solidFill>
              </a:rPr>
              <a:t>Identify operational, legal, financial &amp; institutional issues &amp; suggest measures</a:t>
            </a:r>
          </a:p>
          <a:p>
            <a:pPr marL="762000" lvl="1" indent="-361950" algn="just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tx1"/>
                </a:solidFill>
              </a:rPr>
              <a:t>Draft Report prepared &amp; under </a:t>
            </a:r>
            <a:r>
              <a:rPr lang="en-US" sz="2100" dirty="0" err="1" smtClean="0">
                <a:solidFill>
                  <a:schemeClr val="tx1"/>
                </a:solidFill>
              </a:rPr>
              <a:t>finalisation</a:t>
            </a:r>
            <a:r>
              <a:rPr lang="en-US" sz="2100" dirty="0" smtClean="0">
                <a:solidFill>
                  <a:schemeClr val="tx1"/>
                </a:solidFill>
              </a:rPr>
              <a:t> by the Expert Group</a:t>
            </a:r>
            <a:endParaRPr lang="en-IN" sz="2100" dirty="0" smtClean="0">
              <a:solidFill>
                <a:schemeClr val="tx1"/>
              </a:solidFill>
            </a:endParaRPr>
          </a:p>
          <a:p>
            <a:pPr marL="342900" lvl="1" indent="-342900"/>
            <a:r>
              <a:rPr lang="en-US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rId3" action="ppaction://hlinksldjump"/>
              </a:rPr>
              <a:t>HR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  <a:hlinkClick r:id="rId3" action="ppaction://hlinksldjump"/>
              </a:rPr>
              <a:t> </a:t>
            </a:r>
            <a:r>
              <a:rPr lang="en-US" sz="3000" b="1" dirty="0" smtClean="0">
                <a:solidFill>
                  <a:schemeClr val="tx1"/>
                </a:solidFill>
                <a:hlinkClick r:id="rId3" action="ppaction://hlinksldjump"/>
              </a:rPr>
              <a:t>Framework and </a:t>
            </a:r>
            <a:r>
              <a:rPr lang="en-US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rId3" action="ppaction://hlinksldjump"/>
              </a:rPr>
              <a:t>Policy</a:t>
            </a:r>
            <a:r>
              <a:rPr lang="en-US" sz="25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rId3" action="ppaction://hlinksldjump"/>
              </a:rPr>
              <a:t> </a:t>
            </a:r>
            <a:r>
              <a:rPr lang="en-US" sz="2500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(</a:t>
            </a:r>
            <a:r>
              <a:rPr lang="en-US" sz="2100" b="1" dirty="0" smtClean="0">
                <a:solidFill>
                  <a:schemeClr val="tx1"/>
                </a:solidFill>
              </a:rPr>
              <a:t>Chaired by  </a:t>
            </a:r>
            <a:r>
              <a:rPr lang="en-US" sz="2100" b="1" dirty="0" err="1" smtClean="0">
                <a:solidFill>
                  <a:schemeClr val="tx1"/>
                </a:solidFill>
              </a:rPr>
              <a:t>Sh</a:t>
            </a:r>
            <a:r>
              <a:rPr lang="en-US" sz="2100" b="1" dirty="0" smtClean="0">
                <a:solidFill>
                  <a:schemeClr val="tx1"/>
                </a:solidFill>
              </a:rPr>
              <a:t> </a:t>
            </a:r>
            <a:r>
              <a:rPr lang="en-US" sz="2100" b="1" dirty="0" err="1" smtClean="0">
                <a:solidFill>
                  <a:schemeClr val="tx1"/>
                </a:solidFill>
              </a:rPr>
              <a:t>Nandan</a:t>
            </a:r>
            <a:r>
              <a:rPr lang="en-US" sz="2100" b="1" dirty="0" smtClean="0">
                <a:solidFill>
                  <a:schemeClr val="tx1"/>
                </a:solidFill>
              </a:rPr>
              <a:t> </a:t>
            </a:r>
            <a:r>
              <a:rPr lang="en-US" sz="2100" b="1" dirty="0" err="1" smtClean="0">
                <a:solidFill>
                  <a:schemeClr val="tx1"/>
                </a:solidFill>
              </a:rPr>
              <a:t>Nilekani</a:t>
            </a:r>
            <a:r>
              <a:rPr lang="en-US" sz="25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tx1"/>
                </a:solidFill>
              </a:rPr>
              <a:t> To address human resources constraints for e-Governance</a:t>
            </a:r>
          </a:p>
          <a:p>
            <a:pPr marL="1390650" lvl="1" indent="-352425" algn="just"/>
            <a:r>
              <a:rPr lang="en-US" sz="2100" b="1" dirty="0" smtClean="0">
                <a:solidFill>
                  <a:schemeClr val="accent1">
                    <a:lumMod val="75000"/>
                  </a:schemeClr>
                </a:solidFill>
              </a:rPr>
              <a:t>Recommend HR Framework and Policy for e-Governance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tx1"/>
                </a:solidFill>
              </a:rPr>
              <a:t>Report presented to </a:t>
            </a:r>
            <a:r>
              <a:rPr lang="en-US" sz="2100" dirty="0" err="1" smtClean="0">
                <a:solidFill>
                  <a:schemeClr val="tx1"/>
                </a:solidFill>
              </a:rPr>
              <a:t>Hon’ble</a:t>
            </a:r>
            <a:r>
              <a:rPr lang="en-US" sz="2100" dirty="0" smtClean="0">
                <a:solidFill>
                  <a:schemeClr val="tx1"/>
                </a:solidFill>
              </a:rPr>
              <a:t> MCIT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100" dirty="0" smtClean="0">
                <a:solidFill>
                  <a:schemeClr val="tx1"/>
                </a:solidFill>
              </a:rPr>
              <a:t>Cabinet note circulated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9552" y="0"/>
            <a:ext cx="7613848" cy="1219200"/>
          </a:xfrm>
        </p:spPr>
        <p:txBody>
          <a:bodyPr>
            <a:normAutofit fontScale="55000" lnSpcReduction="20000"/>
          </a:bodyPr>
          <a:lstStyle/>
          <a:p>
            <a:endParaRPr sz="2800" dirty="0" smtClean="0">
              <a:solidFill>
                <a:schemeClr val="tx1"/>
              </a:solidFill>
            </a:endParaRPr>
          </a:p>
          <a:p>
            <a:r>
              <a:rPr sz="5800" dirty="0" smtClean="0">
                <a:solidFill>
                  <a:schemeClr val="tx2"/>
                </a:solidFill>
              </a:rPr>
              <a:t>Recommendations : Organizational Structures </a:t>
            </a:r>
          </a:p>
          <a:p>
            <a:r>
              <a:rPr sz="2400" dirty="0">
                <a:solidFill>
                  <a:schemeClr val="tx1"/>
                </a:solidFill>
              </a:rPr>
              <a:t>	</a:t>
            </a:r>
            <a:r>
              <a:rPr sz="2400" dirty="0" smtClean="0">
                <a:solidFill>
                  <a:schemeClr val="tx1"/>
                </a:solidFill>
              </a:rPr>
              <a:t>			</a:t>
            </a:r>
            <a:endParaRPr sz="2400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3568" y="1285860"/>
            <a:ext cx="7467600" cy="5023460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pPr marL="342900" lvl="3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400" b="1" dirty="0" smtClean="0">
                <a:solidFill>
                  <a:schemeClr val="tx1"/>
                </a:solidFill>
              </a:rPr>
              <a:t>Programme </a:t>
            </a:r>
            <a:r>
              <a:rPr lang="en-GB" sz="2400" b="1" dirty="0">
                <a:solidFill>
                  <a:schemeClr val="tx1"/>
                </a:solidFill>
              </a:rPr>
              <a:t>Management at the National </a:t>
            </a:r>
            <a:r>
              <a:rPr lang="en-GB" sz="2400" b="1" dirty="0" smtClean="0">
                <a:solidFill>
                  <a:schemeClr val="tx1"/>
                </a:solidFill>
              </a:rPr>
              <a:t>Level</a:t>
            </a:r>
          </a:p>
          <a:p>
            <a:pPr marL="450850" indent="0">
              <a:spcBef>
                <a:spcPts val="60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e-Governance </a:t>
            </a:r>
            <a:r>
              <a:rPr lang="en-US" dirty="0">
                <a:solidFill>
                  <a:schemeClr val="tx1"/>
                </a:solidFill>
              </a:rPr>
              <a:t>Strategic </a:t>
            </a:r>
            <a:r>
              <a:rPr lang="en-US" dirty="0" smtClean="0">
                <a:solidFill>
                  <a:schemeClr val="tx1"/>
                </a:solidFill>
              </a:rPr>
              <a:t>Group to be constituted </a:t>
            </a:r>
            <a:r>
              <a:rPr lang="en-US" dirty="0">
                <a:solidFill>
                  <a:schemeClr val="tx1"/>
                </a:solidFill>
              </a:rPr>
              <a:t>by </a:t>
            </a:r>
            <a:r>
              <a:rPr lang="en-US" dirty="0" err="1">
                <a:solidFill>
                  <a:schemeClr val="tx1"/>
                </a:solidFill>
              </a:rPr>
              <a:t>DeitY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with 	experts from Government, Industry and Academia</a:t>
            </a:r>
          </a:p>
          <a:p>
            <a:pPr marL="450850" indent="0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NIC role as  a Technology Adviser, resource augmentation</a:t>
            </a:r>
          </a:p>
          <a:p>
            <a:pPr marL="450850" indent="0"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	NeGD to continue on a long term basis and strengthened </a:t>
            </a:r>
          </a:p>
          <a:p>
            <a:pPr marL="450850" indent="0">
              <a:spcBef>
                <a:spcPts val="600"/>
              </a:spcBef>
              <a:buNone/>
            </a:pPr>
            <a:endParaRPr lang="en-US" sz="10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hlinkClick r:id="rId2" action="ppaction://hlinksldjump"/>
              </a:rPr>
              <a:t>  </a:t>
            </a:r>
            <a:r>
              <a:rPr lang="en-GB" sz="2400" b="1" dirty="0" smtClean="0">
                <a:solidFill>
                  <a:schemeClr val="tx1"/>
                </a:solidFill>
                <a:hlinkClick r:id="rId2" action="ppaction://hlinksldjump"/>
              </a:rPr>
              <a:t>Central Line Ministries – Programme and Project  Mgt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spcBef>
                <a:spcPts val="600"/>
              </a:spcBef>
            </a:pPr>
            <a:r>
              <a:rPr lang="en-US" sz="1900" dirty="0" smtClean="0">
                <a:solidFill>
                  <a:schemeClr val="tx1"/>
                </a:solidFill>
              </a:rPr>
              <a:t>	</a:t>
            </a:r>
            <a:r>
              <a:rPr lang="en-US" sz="2200" dirty="0" smtClean="0">
                <a:solidFill>
                  <a:schemeClr val="tx1"/>
                </a:solidFill>
              </a:rPr>
              <a:t>Dedicated Project Leaders and Project Teams</a:t>
            </a:r>
            <a:endParaRPr lang="en-US" sz="1900" dirty="0" smtClean="0">
              <a:solidFill>
                <a:schemeClr val="tx1"/>
              </a:solidFill>
            </a:endParaRPr>
          </a:p>
          <a:p>
            <a:pPr marL="857250" lvl="2" indent="-407988">
              <a:spcBef>
                <a:spcPts val="6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 Chief Information officer and Expert Team for every Ministry</a:t>
            </a:r>
          </a:p>
          <a:p>
            <a:pPr marL="457200" lvl="1" indent="0">
              <a:spcBef>
                <a:spcPts val="6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	Electronic Services Division in every Ministry/ Department 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en-US" sz="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hlinkClick r:id="rId3" action="ppaction://hlinksldjump"/>
              </a:rPr>
              <a:t>Similar structures for  State Governments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3100" b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2900" dirty="0" smtClean="0">
              <a:solidFill>
                <a:schemeClr val="tx1"/>
              </a:solidFill>
            </a:endParaRPr>
          </a:p>
          <a:p>
            <a:endParaRPr lang="en-US" sz="2300" dirty="0" smtClean="0"/>
          </a:p>
          <a:p>
            <a:endParaRPr lang="en-US" sz="2300" dirty="0" smtClean="0"/>
          </a:p>
          <a:p>
            <a:endParaRPr lang="en-US" sz="1700" dirty="0" smtClean="0"/>
          </a:p>
          <a:p>
            <a:endParaRPr lang="en-IN" sz="1700" dirty="0"/>
          </a:p>
        </p:txBody>
      </p:sp>
      <p:sp>
        <p:nvSpPr>
          <p:cNvPr id="4" name="Left Arrow 3">
            <a:hlinkClick r:id="rId4" action="ppaction://hlinksldjump"/>
          </p:cNvPr>
          <p:cNvSpPr/>
          <p:nvPr/>
        </p:nvSpPr>
        <p:spPr>
          <a:xfrm>
            <a:off x="8244408" y="630932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3568" y="228600"/>
            <a:ext cx="7073768" cy="646331"/>
          </a:xfrm>
        </p:spPr>
        <p:txBody>
          <a:bodyPr/>
          <a:lstStyle/>
          <a:p>
            <a:r>
              <a:rPr sz="3600" dirty="0" smtClean="0">
                <a:solidFill>
                  <a:schemeClr val="tx2"/>
                </a:solidFill>
              </a:rPr>
              <a:t>Enabling Policies</a:t>
            </a:r>
            <a:endParaRPr lang="en-IN" sz="3600" dirty="0">
              <a:solidFill>
                <a:schemeClr val="tx2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67544" y="1752600"/>
            <a:ext cx="8064896" cy="448936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Developing human resources within the Government</a:t>
            </a:r>
          </a:p>
          <a:p>
            <a:pPr marL="900113" lvl="1" indent="-45085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Competency based selection, incentives, continuity of tenure  and other enabling provisions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Delegation of appropriate administrative and financial powers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Policies facilitating hiring of high caliber talent from industry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Changes in Recruitment Rules to make ICT skills mandatory at entry level and for promotions</a:t>
            </a:r>
          </a:p>
          <a:p>
            <a:pPr>
              <a:buFont typeface="Wingdings" pitchFamily="2" charset="2"/>
              <a:buChar char="Ø"/>
            </a:pPr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11560" y="228601"/>
            <a:ext cx="6993376" cy="1107996"/>
          </a:xfrm>
        </p:spPr>
        <p:txBody>
          <a:bodyPr/>
          <a:lstStyle/>
          <a:p>
            <a:r>
              <a:rPr lang="en-IN" sz="3600" dirty="0" smtClean="0">
                <a:solidFill>
                  <a:schemeClr val="tx2"/>
                </a:solidFill>
              </a:rPr>
              <a:t>Training and Capacity Building</a:t>
            </a:r>
            <a:endParaRPr lang="en-IN" sz="3600" dirty="0">
              <a:solidFill>
                <a:schemeClr val="tx2"/>
              </a:solidFill>
            </a:endParaRPr>
          </a:p>
          <a:p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3568" y="1752600"/>
            <a:ext cx="7992888" cy="458449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Training 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Up scaling current initiatives and exposure to national international best practices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Setting up of an e-Governance Academy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Developing and implementing a Comprehensive Training Framework  for</a:t>
            </a: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Civil Service Leadership</a:t>
            </a:r>
            <a:endParaRPr lang="en-I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Mission Leaders and project teams </a:t>
            </a:r>
            <a:endParaRPr lang="en-I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IT professionals – certification for key positions</a:t>
            </a:r>
            <a:endParaRPr lang="en-I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Employees using  e-Governance for service delivery 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Linking training with incentives and disincentives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Portal for knowledge management and collaboration</a:t>
            </a:r>
            <a:endParaRPr lang="en-IN" sz="2000" dirty="0">
              <a:solidFill>
                <a:schemeClr val="tx1"/>
              </a:solidFill>
            </a:endParaRPr>
          </a:p>
        </p:txBody>
      </p:sp>
      <p:sp>
        <p:nvSpPr>
          <p:cNvPr id="4" name="Curved Left Arrow 3">
            <a:hlinkClick r:id="rId2" action="ppaction://hlinksldjump"/>
          </p:cNvPr>
          <p:cNvSpPr/>
          <p:nvPr/>
        </p:nvSpPr>
        <p:spPr>
          <a:xfrm>
            <a:off x="8001024" y="6116226"/>
            <a:ext cx="731520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67380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Fund utilization guidelines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10237" y="1340765"/>
          <a:ext cx="8964488" cy="4698708"/>
        </p:xfrm>
        <a:graphic>
          <a:graphicData uri="http://schemas.openxmlformats.org/drawingml/2006/table">
            <a:tbl>
              <a:tblPr/>
              <a:tblGrid>
                <a:gridCol w="3011784"/>
                <a:gridCol w="5952704"/>
              </a:tblGrid>
              <a:tr h="341854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Grant - In - Aid (GIA)</a:t>
                      </a:r>
                    </a:p>
                  </a:txBody>
                  <a:tcPr marL="8035" marR="8035" marT="80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13346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</a:t>
                      </a: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Manpower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Payment of compensation and other benefits to the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Salary of office assistant for the purpose of assisting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Miscellaneous expenses incurred in the process of appointing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SeMT Training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Orientation programme for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organized centrally after their appointment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PeMT Training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Orientation programme for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PeMTs</a:t>
                      </a: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is envisaged to be similar to the orientation programme for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3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Training State Officials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Training officials of State departments on areas such as e-Governance framework, best practices, PPP, Change Management and technology management etc.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8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Apex / Policy Level Workshops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orientation of senior bureaucrats and legislature on e-Governance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 i="1" dirty="0" smtClean="0">
                <a:solidFill>
                  <a:srgbClr val="C00000"/>
                </a:solidFill>
                <a:latin typeface="Calibri" pitchFamily="34" charset="0"/>
              </a:rPr>
              <a:t>HR Capacity = Knowledge + Power</a:t>
            </a:r>
            <a:endParaRPr lang="en-US" sz="2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Hierarchy of Capacity Needs</a:t>
            </a:r>
            <a:br>
              <a:rPr lang="en-US" sz="3600" b="1" dirty="0" smtClean="0"/>
            </a:br>
            <a:endParaRPr lang="en-US" sz="3600" b="1" dirty="0" smtClean="0"/>
          </a:p>
        </p:txBody>
      </p:sp>
      <p:grpSp>
        <p:nvGrpSpPr>
          <p:cNvPr id="2" name="Group 19"/>
          <p:cNvGrpSpPr/>
          <p:nvPr/>
        </p:nvGrpSpPr>
        <p:grpSpPr>
          <a:xfrm>
            <a:off x="152400" y="1600200"/>
            <a:ext cx="8610601" cy="4648200"/>
            <a:chOff x="304800" y="990600"/>
            <a:chExt cx="8458201" cy="5867400"/>
          </a:xfrm>
        </p:grpSpPr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4953000" y="990600"/>
              <a:ext cx="3810000" cy="990600"/>
            </a:xfrm>
            <a:prstGeom prst="homePlate">
              <a:avLst>
                <a:gd name="adj" fmla="val 0"/>
              </a:avLst>
            </a:prstGeom>
            <a:solidFill>
              <a:srgbClr val="24486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FFFFFF"/>
                  </a:solidFill>
                  <a:latin typeface="Calibri" pitchFamily="34" charset="0"/>
                </a:rPr>
                <a:t>Policy Formulation</a:t>
              </a: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FFFFFF"/>
                  </a:solidFill>
                  <a:latin typeface="Calibri" pitchFamily="34" charset="0"/>
                </a:rPr>
                <a:t>Committing Resources</a:t>
              </a: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FFFFFF"/>
                  </a:solidFill>
                  <a:latin typeface="Calibri" pitchFamily="34" charset="0"/>
                </a:rPr>
                <a:t>Taking hard decisions</a:t>
              </a:r>
            </a:p>
            <a:p>
              <a:pPr>
                <a:buFontTx/>
                <a:buChar char="•"/>
              </a:pPr>
              <a:endParaRPr lang="en-US" b="1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>
              <a:off x="4953000" y="2133600"/>
              <a:ext cx="3810000" cy="990600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latin typeface="Calibri" pitchFamily="34" charset="0"/>
              </a:endParaRP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Preparing Roadmaps</a:t>
              </a: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Prioritization</a:t>
              </a: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Frameworks, Guidelines</a:t>
              </a:r>
            </a:p>
            <a:p>
              <a:pPr>
                <a:buFontTx/>
                <a:buChar char="•"/>
              </a:pPr>
              <a:endParaRPr lang="en-US" b="1" dirty="0">
                <a:latin typeface="Calibri" pitchFamily="34" charset="0"/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>
              <a:off x="4945583" y="3276599"/>
              <a:ext cx="3817418" cy="1369102"/>
            </a:xfrm>
            <a:prstGeom prst="homePlate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latin typeface="Calibri" pitchFamily="34" charset="0"/>
              </a:endParaRP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Monitoring Progress</a:t>
              </a: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Inter-agency Collaboration</a:t>
              </a: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Funds Management</a:t>
              </a:r>
            </a:p>
            <a:p>
              <a:pPr>
                <a:buFontTx/>
                <a:buChar char="•"/>
              </a:pPr>
              <a:r>
                <a:rPr lang="en-US" b="1" dirty="0">
                  <a:latin typeface="Calibri" pitchFamily="34" charset="0"/>
                </a:rPr>
                <a:t>Capacity Management</a:t>
              </a:r>
            </a:p>
            <a:p>
              <a:pPr>
                <a:buFontTx/>
                <a:buChar char="•"/>
              </a:pPr>
              <a:endParaRPr lang="en-US" b="1" dirty="0">
                <a:latin typeface="Calibri" pitchFamily="34" charset="0"/>
              </a:endParaRPr>
            </a:p>
          </p:txBody>
        </p:sp>
        <p:sp>
          <p:nvSpPr>
            <p:cNvPr id="3080" name="AutoShape 8"/>
            <p:cNvSpPr>
              <a:spLocks noChangeArrowheads="1"/>
            </p:cNvSpPr>
            <p:nvPr/>
          </p:nvSpPr>
          <p:spPr bwMode="auto">
            <a:xfrm>
              <a:off x="4953000" y="4800600"/>
              <a:ext cx="3810000" cy="990600"/>
            </a:xfrm>
            <a:prstGeom prst="homePlate">
              <a:avLst>
                <a:gd name="adj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solidFill>
                  <a:srgbClr val="292929"/>
                </a:solidFill>
                <a:latin typeface="Calibri" pitchFamily="34" charset="0"/>
              </a:endParaRP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292929"/>
                  </a:solidFill>
                  <a:latin typeface="Calibri" pitchFamily="34" charset="0"/>
                </a:rPr>
                <a:t>Conceptualization</a:t>
              </a:r>
            </a:p>
            <a:p>
              <a:pPr>
                <a:buFontTx/>
                <a:buChar char="•"/>
              </a:pPr>
              <a:r>
                <a:rPr lang="en-US" b="1" dirty="0" smtClean="0">
                  <a:solidFill>
                    <a:srgbClr val="292929"/>
                  </a:solidFill>
                  <a:latin typeface="Calibri" pitchFamily="34" charset="0"/>
                </a:rPr>
                <a:t>Architecture and Technology </a:t>
              </a:r>
              <a:endParaRPr lang="en-US" b="1" dirty="0">
                <a:solidFill>
                  <a:srgbClr val="292929"/>
                </a:solidFill>
                <a:latin typeface="Calibri" pitchFamily="34" charset="0"/>
              </a:endParaRP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292929"/>
                  </a:solidFill>
                  <a:latin typeface="Calibri" pitchFamily="34" charset="0"/>
                </a:rPr>
                <a:t>Definition (RFP, SLA…)</a:t>
              </a:r>
            </a:p>
            <a:p>
              <a:pPr>
                <a:buFontTx/>
                <a:buChar char="•"/>
              </a:pPr>
              <a:endParaRPr lang="en-US" b="1" dirty="0">
                <a:solidFill>
                  <a:srgbClr val="292929"/>
                </a:solidFill>
                <a:latin typeface="Calibri" pitchFamily="34" charset="0"/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>
              <a:off x="4953000" y="5867400"/>
              <a:ext cx="3810000" cy="990600"/>
            </a:xfrm>
            <a:prstGeom prst="homePlate">
              <a:avLst>
                <a:gd name="adj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b="1" dirty="0">
                <a:solidFill>
                  <a:srgbClr val="292929"/>
                </a:solidFill>
                <a:latin typeface="Calibri" pitchFamily="34" charset="0"/>
              </a:endParaRP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292929"/>
                  </a:solidFill>
                  <a:latin typeface="Calibri" pitchFamily="34" charset="0"/>
                </a:rPr>
                <a:t>Bid Process Management</a:t>
              </a: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292929"/>
                  </a:solidFill>
                  <a:latin typeface="Calibri" pitchFamily="34" charset="0"/>
                </a:rPr>
                <a:t>Project Monitoring</a:t>
              </a:r>
            </a:p>
            <a:p>
              <a:pPr>
                <a:buFontTx/>
                <a:buChar char="•"/>
              </a:pPr>
              <a:r>
                <a:rPr lang="en-US" b="1" dirty="0">
                  <a:solidFill>
                    <a:srgbClr val="292929"/>
                  </a:solidFill>
                  <a:latin typeface="Calibri" pitchFamily="34" charset="0"/>
                </a:rPr>
                <a:t>Quality Assurance</a:t>
              </a:r>
            </a:p>
            <a:p>
              <a:pPr>
                <a:buFontTx/>
                <a:buChar char="•"/>
              </a:pPr>
              <a:endParaRPr lang="en-US" b="1" dirty="0">
                <a:solidFill>
                  <a:srgbClr val="292929"/>
                </a:solidFill>
                <a:latin typeface="Calibri" pitchFamily="34" charset="0"/>
              </a:endParaRPr>
            </a:p>
          </p:txBody>
        </p:sp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>
              <a:off x="304800" y="1066800"/>
              <a:ext cx="4724400" cy="762000"/>
            </a:xfrm>
            <a:prstGeom prst="homePlate">
              <a:avLst>
                <a:gd name="adj" fmla="val 155000"/>
              </a:avLst>
            </a:prstGeom>
            <a:solidFill>
              <a:srgbClr val="24486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solidFill>
                    <a:srgbClr val="FFFFFF"/>
                  </a:solidFill>
                  <a:latin typeface="Tahoma" pitchFamily="34" charset="0"/>
                </a:rPr>
                <a:t>Leadership &amp; Vision</a:t>
              </a:r>
            </a:p>
          </p:txBody>
        </p:sp>
        <p:sp>
          <p:nvSpPr>
            <p:cNvPr id="3083" name="AutoShape 11"/>
            <p:cNvSpPr>
              <a:spLocks noChangeArrowheads="1"/>
            </p:cNvSpPr>
            <p:nvPr/>
          </p:nvSpPr>
          <p:spPr bwMode="auto">
            <a:xfrm>
              <a:off x="304800" y="2286000"/>
              <a:ext cx="4724400" cy="762000"/>
            </a:xfrm>
            <a:prstGeom prst="homePlate">
              <a:avLst>
                <a:gd name="adj" fmla="val 155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ahoma" pitchFamily="34" charset="0"/>
                </a:rPr>
                <a:t>Program Development</a:t>
              </a:r>
            </a:p>
          </p:txBody>
        </p:sp>
        <p:sp>
          <p:nvSpPr>
            <p:cNvPr id="3084" name="AutoShape 12"/>
            <p:cNvSpPr>
              <a:spLocks noChangeArrowheads="1"/>
            </p:cNvSpPr>
            <p:nvPr/>
          </p:nvSpPr>
          <p:spPr bwMode="auto">
            <a:xfrm>
              <a:off x="1676400" y="1828800"/>
              <a:ext cx="381000" cy="609600"/>
            </a:xfrm>
            <a:prstGeom prst="downArrow">
              <a:avLst>
                <a:gd name="adj1" fmla="val 50000"/>
                <a:gd name="adj2" fmla="val 40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85" name="AutoShape 13"/>
            <p:cNvSpPr>
              <a:spLocks noChangeArrowheads="1"/>
            </p:cNvSpPr>
            <p:nvPr/>
          </p:nvSpPr>
          <p:spPr bwMode="auto">
            <a:xfrm>
              <a:off x="304800" y="3505200"/>
              <a:ext cx="4724400" cy="762000"/>
            </a:xfrm>
            <a:prstGeom prst="homePlate">
              <a:avLst>
                <a:gd name="adj" fmla="val 15500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latin typeface="Tahoma" pitchFamily="34" charset="0"/>
                </a:rPr>
                <a:t>Program Management</a:t>
              </a:r>
            </a:p>
          </p:txBody>
        </p:sp>
        <p:sp>
          <p:nvSpPr>
            <p:cNvPr id="3086" name="AutoShape 14"/>
            <p:cNvSpPr>
              <a:spLocks noChangeArrowheads="1"/>
            </p:cNvSpPr>
            <p:nvPr/>
          </p:nvSpPr>
          <p:spPr bwMode="auto">
            <a:xfrm>
              <a:off x="1676400" y="3048000"/>
              <a:ext cx="381000" cy="609600"/>
            </a:xfrm>
            <a:prstGeom prst="downArrow">
              <a:avLst>
                <a:gd name="adj1" fmla="val 50000"/>
                <a:gd name="adj2" fmla="val 40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87" name="AutoShape 15"/>
            <p:cNvSpPr>
              <a:spLocks noChangeArrowheads="1"/>
            </p:cNvSpPr>
            <p:nvPr/>
          </p:nvSpPr>
          <p:spPr bwMode="auto">
            <a:xfrm>
              <a:off x="304800" y="4953000"/>
              <a:ext cx="4724400" cy="762000"/>
            </a:xfrm>
            <a:prstGeom prst="homePlate">
              <a:avLst>
                <a:gd name="adj" fmla="val 155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solidFill>
                    <a:srgbClr val="1C1C1C"/>
                  </a:solidFill>
                  <a:latin typeface="Tahoma" pitchFamily="34" charset="0"/>
                </a:rPr>
                <a:t>Project Development</a:t>
              </a:r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>
              <a:off x="1676400" y="4267200"/>
              <a:ext cx="381000" cy="609600"/>
            </a:xfrm>
            <a:prstGeom prst="downArrow">
              <a:avLst>
                <a:gd name="adj1" fmla="val 50000"/>
                <a:gd name="adj2" fmla="val 40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89" name="AutoShape 17"/>
            <p:cNvSpPr>
              <a:spLocks noChangeArrowheads="1"/>
            </p:cNvSpPr>
            <p:nvPr/>
          </p:nvSpPr>
          <p:spPr bwMode="auto">
            <a:xfrm>
              <a:off x="304800" y="6019800"/>
              <a:ext cx="4724400" cy="762000"/>
            </a:xfrm>
            <a:prstGeom prst="homePlate">
              <a:avLst>
                <a:gd name="adj" fmla="val 15500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>
                  <a:solidFill>
                    <a:srgbClr val="1C1C1C"/>
                  </a:solidFill>
                  <a:latin typeface="Tahoma" pitchFamily="34" charset="0"/>
                </a:rPr>
                <a:t>Project Management</a:t>
              </a:r>
            </a:p>
          </p:txBody>
        </p:sp>
        <p:sp>
          <p:nvSpPr>
            <p:cNvPr id="3090" name="AutoShape 18"/>
            <p:cNvSpPr>
              <a:spLocks noChangeArrowheads="1"/>
            </p:cNvSpPr>
            <p:nvPr/>
          </p:nvSpPr>
          <p:spPr bwMode="auto">
            <a:xfrm>
              <a:off x="1676400" y="5613401"/>
              <a:ext cx="381000" cy="482599"/>
            </a:xfrm>
            <a:prstGeom prst="downArrow">
              <a:avLst>
                <a:gd name="adj1" fmla="val 50000"/>
                <a:gd name="adj2" fmla="val 400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67380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Fund utilization guidelines</a:t>
            </a:r>
            <a:endParaRPr 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130" y="1138599"/>
          <a:ext cx="8964488" cy="5472608"/>
        </p:xfrm>
        <a:graphic>
          <a:graphicData uri="http://schemas.openxmlformats.org/drawingml/2006/table">
            <a:tbl>
              <a:tblPr/>
              <a:tblGrid>
                <a:gridCol w="3011784"/>
                <a:gridCol w="5952704"/>
              </a:tblGrid>
              <a:tr h="26085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Additional Central Assistance (ACA)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7659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Outsourcing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bearing expenses incurred by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 seeking consultation from external agencies for project related activities such as preparation of DPRs etc.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Infrastructure for SeMT 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expenses incurred in setting up of IT related systems to facilitate the working of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Operational cost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For expenses incurred on travel (both local and domestic), boarding, lodging and other incidental expenses of </a:t>
                      </a:r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SeMTs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84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 Maintenance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Fund provided for covering consumables (both IT and other office consumables), procurement of telephone equipment and installation, communication expenses, network bandwidth expenses and other office maintenance related expenses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9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Strengthening State training Institution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Fund for covering the costs incurred on up-gradation of State training institutions like ATIs so as to equip them better to support delivery of e-Governance training programmes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9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Ext Resources/Visiting Faculty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Fund to provide for costs incurred as fees paid to the external resources / visiting faculty brought in to train State Officials and trainers of State training institutions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Other Training related / Miscellaneous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Funds for covering operational expenses for training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47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Contingency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550" indent="0" algn="l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Provided as contingency fund @ 5% of total expenses</a:t>
                      </a:r>
                    </a:p>
                  </a:txBody>
                  <a:tcPr marL="8035" marR="8035" marT="8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" name="Picture 1"/>
          <p:cNvPicPr/>
          <p:nvPr/>
        </p:nvPicPr>
        <p:blipFill>
          <a:blip r:embed="rId2" cstate="print"/>
          <a:srcRect l="2524" t="14555" r="4622" b="13548"/>
          <a:stretch>
            <a:fillRect/>
          </a:stretch>
        </p:blipFill>
        <p:spPr bwMode="auto">
          <a:xfrm>
            <a:off x="238156" y="1314472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71538" y="214290"/>
            <a:ext cx="7081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Proposed CIO and Dedicated Team structure at the Central Line Ministry/ Department level</a:t>
            </a:r>
            <a:endParaRPr lang="en-IN" sz="2400" b="1" dirty="0"/>
          </a:p>
        </p:txBody>
      </p:sp>
      <p:sp>
        <p:nvSpPr>
          <p:cNvPr id="6" name="Left Arrow 5">
            <a:hlinkClick r:id="rId3" action="ppaction://hlinksldjump"/>
          </p:cNvPr>
          <p:cNvSpPr/>
          <p:nvPr/>
        </p:nvSpPr>
        <p:spPr>
          <a:xfrm>
            <a:off x="8215338" y="628652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55728" y="1182581"/>
            <a:ext cx="9088272" cy="5532567"/>
            <a:chOff x="42080" y="685800"/>
            <a:chExt cx="9059840" cy="5532567"/>
          </a:xfrm>
        </p:grpSpPr>
        <p:sp>
          <p:nvSpPr>
            <p:cNvPr id="3" name="Rectangle 2"/>
            <p:cNvSpPr/>
            <p:nvPr/>
          </p:nvSpPr>
          <p:spPr>
            <a:xfrm>
              <a:off x="2989063" y="922197"/>
              <a:ext cx="2424545" cy="55517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Pr. 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Secretary (IT/e-Gov) / Secretary (IT/e-Gov)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939698" y="2933128"/>
              <a:ext cx="2512582" cy="6096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Commissioner/ Director Electronic Service Delivery</a:t>
              </a:r>
            </a:p>
          </p:txBody>
        </p:sp>
        <p:cxnSp>
          <p:nvCxnSpPr>
            <p:cNvPr id="5" name="Elbow Connector 4"/>
            <p:cNvCxnSpPr>
              <a:stCxn id="3" idx="2"/>
              <a:endCxn id="11" idx="0"/>
            </p:cNvCxnSpPr>
            <p:nvPr/>
          </p:nvCxnSpPr>
          <p:spPr>
            <a:xfrm rot="5400000">
              <a:off x="2112044" y="843836"/>
              <a:ext cx="1455760" cy="2722824"/>
            </a:xfrm>
            <a:prstGeom prst="bentConnector3">
              <a:avLst>
                <a:gd name="adj1" fmla="val 78125"/>
              </a:avLst>
            </a:prstGeom>
            <a:ln w="222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2957016" y="3618928"/>
              <a:ext cx="2419064" cy="19812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Facilitating use of shared service delivery channels by line departments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Regulating authorized service providers as per ESD rules 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Guiding District e-Governance Societies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660400" y="2933128"/>
              <a:ext cx="2133600" cy="6096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SIO, NIC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hape 18"/>
            <p:cNvCxnSpPr>
              <a:stCxn id="7" idx="0"/>
              <a:endCxn id="3" idx="2"/>
            </p:cNvCxnSpPr>
            <p:nvPr/>
          </p:nvCxnSpPr>
          <p:spPr>
            <a:xfrm rot="16200000" flipV="1">
              <a:off x="4736388" y="942316"/>
              <a:ext cx="1455760" cy="2525864"/>
            </a:xfrm>
            <a:prstGeom prst="bentConnector3">
              <a:avLst>
                <a:gd name="adj1" fmla="val 21875"/>
              </a:avLst>
            </a:prstGeom>
            <a:ln w="222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287744" y="3613240"/>
              <a:ext cx="2455456" cy="1986888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Ensuring availability of shared core infrastructure 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Procurement of Hardware and Software for the line departments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Project Execution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>
                  <a:solidFill>
                    <a:schemeClr val="tx1"/>
                  </a:solidFill>
                </a:rPr>
                <a:t>S</a:t>
              </a:r>
              <a:r>
                <a:rPr lang="en-US" sz="1300" dirty="0" smtClean="0">
                  <a:solidFill>
                    <a:schemeClr val="tx1"/>
                  </a:solidFill>
                </a:rPr>
                <a:t>ourcing of external agencies/resources/services for the line departments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90373" y="951019"/>
              <a:ext cx="2438400" cy="1600200"/>
            </a:xfrm>
            <a:prstGeom prst="roundRect">
              <a:avLst>
                <a:gd name="adj" fmla="val 15814"/>
              </a:avLst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indent="-120650" algn="ctr"/>
              <a:r>
                <a:rPr lang="en-US" sz="1400" b="1" dirty="0" smtClean="0">
                  <a:solidFill>
                    <a:schemeClr val="tx1"/>
                  </a:solidFill>
                </a:rPr>
                <a:t>Secretariat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Policy and </a:t>
              </a:r>
              <a:r>
                <a:rPr lang="en-US" sz="1300" dirty="0" err="1" smtClean="0">
                  <a:solidFill>
                    <a:schemeClr val="tx1"/>
                  </a:solidFill>
                </a:rPr>
                <a:t>Programme</a:t>
              </a:r>
              <a:r>
                <a:rPr lang="en-US" sz="1300" dirty="0" smtClean="0">
                  <a:solidFill>
                    <a:schemeClr val="tx1"/>
                  </a:solidFill>
                </a:rPr>
                <a:t> Mgmt.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Finance and Budget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Support to the line Departments for  Project Dev. and implementation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Promote use of shared infra. &amp; Services</a:t>
              </a:r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3280" y="2933128"/>
              <a:ext cx="2190464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</a:rPr>
                <a:t>SDA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13768" y="3618928"/>
              <a:ext cx="2209800" cy="19812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lvl="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Support  State DIT in developing policies  -Architecture, Standards, Security &amp; Technology</a:t>
              </a:r>
              <a:endParaRPr lang="en-IN" sz="1300" dirty="0" smtClean="0">
                <a:solidFill>
                  <a:schemeClr val="tx1"/>
                </a:solidFill>
              </a:endParaRP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Support  Line Departments in projects including outsourced / PPP projects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153400" y="685800"/>
              <a:ext cx="948520" cy="8382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Director General - NIC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>
              <a:stCxn id="3" idx="2"/>
              <a:endCxn id="4" idx="0"/>
            </p:cNvCxnSpPr>
            <p:nvPr/>
          </p:nvCxnSpPr>
          <p:spPr>
            <a:xfrm rot="5400000">
              <a:off x="3470783" y="2202575"/>
              <a:ext cx="1455760" cy="5347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771632" y="1918648"/>
              <a:ext cx="1447800" cy="1588"/>
            </a:xfrm>
            <a:prstGeom prst="line">
              <a:avLst/>
            </a:prstGeom>
            <a:ln w="2222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42080" y="699448"/>
              <a:ext cx="8077200" cy="5105400"/>
            </a:xfrm>
            <a:prstGeom prst="roundRect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cxnSp>
          <p:nvCxnSpPr>
            <p:cNvPr id="17" name="Shape 31"/>
            <p:cNvCxnSpPr>
              <a:stCxn id="13" idx="2"/>
              <a:endCxn id="7" idx="3"/>
            </p:cNvCxnSpPr>
            <p:nvPr/>
          </p:nvCxnSpPr>
          <p:spPr>
            <a:xfrm rot="5400000">
              <a:off x="7353866" y="1964134"/>
              <a:ext cx="1713928" cy="833660"/>
            </a:xfrm>
            <a:prstGeom prst="bentConnector2">
              <a:avLst/>
            </a:prstGeom>
            <a:ln w="2222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6523640" y="1924336"/>
              <a:ext cx="1359080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Composite Team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11120" y="1156648"/>
              <a:ext cx="1359080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SeMT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4225120" y="1905000"/>
              <a:ext cx="2057400" cy="13648"/>
            </a:xfrm>
            <a:prstGeom prst="line">
              <a:avLst/>
            </a:prstGeom>
            <a:ln w="2222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9" idx="1"/>
              <a:endCxn id="18" idx="1"/>
            </p:cNvCxnSpPr>
            <p:nvPr/>
          </p:nvCxnSpPr>
          <p:spPr>
            <a:xfrm rot="10800000" flipH="1" flipV="1">
              <a:off x="6511120" y="1461448"/>
              <a:ext cx="12520" cy="767688"/>
            </a:xfrm>
            <a:prstGeom prst="bentConnector3">
              <a:avLst>
                <a:gd name="adj1" fmla="val -1825879"/>
              </a:avLst>
            </a:prstGeom>
            <a:ln w="2222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2989745" y="5910590"/>
              <a:ext cx="228600" cy="2286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219200" y="5910590"/>
              <a:ext cx="228600" cy="2286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36"/>
            <p:cNvSpPr txBox="1"/>
            <p:nvPr/>
          </p:nvSpPr>
          <p:spPr>
            <a:xfrm>
              <a:off x="1447800" y="5910590"/>
              <a:ext cx="11602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/>
                <a:t>Government </a:t>
              </a:r>
            </a:p>
          </p:txBody>
        </p:sp>
        <p:sp>
          <p:nvSpPr>
            <p:cNvPr id="25" name="TextBox 37"/>
            <p:cNvSpPr txBox="1"/>
            <p:nvPr/>
          </p:nvSpPr>
          <p:spPr>
            <a:xfrm>
              <a:off x="3218345" y="5910590"/>
              <a:ext cx="22633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/>
                <a:t>Government / Open Market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815360" y="6039820"/>
              <a:ext cx="304800" cy="1588"/>
            </a:xfrm>
            <a:prstGeom prst="line">
              <a:avLst/>
            </a:prstGeom>
            <a:ln w="22225">
              <a:solidFill>
                <a:schemeClr val="accent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39"/>
            <p:cNvSpPr txBox="1"/>
            <p:nvPr/>
          </p:nvSpPr>
          <p:spPr>
            <a:xfrm>
              <a:off x="6057608" y="5910590"/>
              <a:ext cx="11570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/>
                <a:t>Coordination</a:t>
              </a:r>
              <a:endParaRPr lang="en-US" sz="1400" b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295400" y="142852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ctr"/>
            <a:r>
              <a:rPr lang="en-GB" sz="2400" b="1" dirty="0" smtClean="0"/>
              <a:t>Proposed Institutional arrangement for Programme Management in the States</a:t>
            </a:r>
            <a:endParaRPr lang="en-IN" sz="2400" b="1" dirty="0" smtClean="0"/>
          </a:p>
        </p:txBody>
      </p:sp>
      <p:sp>
        <p:nvSpPr>
          <p:cNvPr id="30" name="Left Arrow 29">
            <a:hlinkClick r:id="rId2" action="ppaction://hlinksldjump"/>
          </p:cNvPr>
          <p:cNvSpPr/>
          <p:nvPr/>
        </p:nvSpPr>
        <p:spPr>
          <a:xfrm>
            <a:off x="8215338" y="628652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775F55"/>
                </a:solidFill>
              </a:rPr>
              <a:t>Organizational Structure for States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25000" lnSpcReduction="20000"/>
          </a:bodyPr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7200" b="1" dirty="0" smtClean="0"/>
              <a:t>State IT Dept 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7200" b="1" dirty="0" smtClean="0"/>
              <a:t>	</a:t>
            </a:r>
            <a:r>
              <a:rPr lang="en-US" sz="7200" dirty="0" smtClean="0">
                <a:solidFill>
                  <a:srgbClr val="C00000"/>
                </a:solidFill>
              </a:rPr>
              <a:t>Secretariat to the Apex Committee and CM’s Council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US" sz="8000" dirty="0" smtClean="0">
                <a:solidFill>
                  <a:srgbClr val="C00000"/>
                </a:solidFill>
              </a:rPr>
              <a:t>	</a:t>
            </a:r>
            <a:r>
              <a:rPr lang="en-US" sz="7200" dirty="0" smtClean="0">
                <a:solidFill>
                  <a:srgbClr val="C00000"/>
                </a:solidFill>
              </a:rPr>
              <a:t>Programme Management of State MMPs and other e-Gov initiatives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7200" dirty="0" smtClean="0"/>
              <a:t>Post of IT Secretary to be designated as a Cadre post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7200" dirty="0" smtClean="0">
                <a:solidFill>
                  <a:prstClr val="black"/>
                </a:solidFill>
              </a:rPr>
              <a:t>Selection of Pr. Secretary (IT/e-Gov) /Secretary (IT/e-Gov) </a:t>
            </a:r>
            <a:r>
              <a:rPr lang="en-US" sz="7200" dirty="0" smtClean="0"/>
              <a:t>based on defined competencies and aptitude.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7200" dirty="0" smtClean="0">
                <a:solidFill>
                  <a:prstClr val="black"/>
                </a:solidFill>
              </a:rPr>
              <a:t>Pr. Secretary (IT/e-Gov) /Secretary (IT/e-Gov) to have role similar to CIO at Centre</a:t>
            </a:r>
            <a:endParaRPr lang="en-US" sz="72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</a:pPr>
            <a:r>
              <a:rPr lang="en-US" sz="7200" dirty="0" smtClean="0"/>
              <a:t>Continuation of  SeMT support under the Capacity Building scheme for another 5 years 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sz="3200" b="1" dirty="0" smtClean="0"/>
          </a:p>
          <a:p>
            <a:pPr lvl="0">
              <a:buNone/>
            </a:pPr>
            <a:r>
              <a:rPr lang="en-US" sz="7200" b="1" dirty="0" smtClean="0"/>
              <a:t>State Line Departments</a:t>
            </a:r>
            <a:endParaRPr lang="en-US" sz="7200" dirty="0" smtClean="0"/>
          </a:p>
          <a:p>
            <a:r>
              <a:rPr lang="en-US" sz="7200" dirty="0" smtClean="0"/>
              <a:t>Dedicated project teams (DPTs) for overseeing implementation of Projects with appropriate administrative and financial powers as in case of Centre 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7200" dirty="0" smtClean="0"/>
              <a:t>Unresolved issues impeding progress of Projects should be brought before the Apex Committee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IN" sz="7200" dirty="0" smtClean="0"/>
              <a:t>Apex Committee to be vested with administrative and financial powers commensurate with the requirements of the projects to facilitate quick and timely decisions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4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400" dirty="0" smtClean="0"/>
          </a:p>
          <a:p>
            <a:pPr lvl="0"/>
            <a:endParaRPr lang="en-US" sz="4900" b="1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775F55"/>
                </a:solidFill>
              </a:rPr>
              <a:t>Organizational Structure for States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IN" sz="2900" b="1" dirty="0" smtClean="0"/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IN" sz="3200" b="1" dirty="0" smtClean="0"/>
              <a:t>There has been a mixed response on the suggestions for IT Cadre in the States. </a:t>
            </a:r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IN" sz="3400" b="1" dirty="0" smtClean="0"/>
          </a:p>
          <a:p>
            <a:pPr marL="0" lvl="1" indent="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en-IN" sz="2900" b="1" dirty="0" smtClean="0"/>
              <a:t>The following is recommended</a:t>
            </a:r>
          </a:p>
          <a:p>
            <a:r>
              <a:rPr lang="en-US" dirty="0" smtClean="0"/>
              <a:t>IT Cadre not a preferred option</a:t>
            </a:r>
          </a:p>
          <a:p>
            <a:r>
              <a:rPr lang="en-US" dirty="0" smtClean="0"/>
              <a:t>Preferable to have resources on deputation/contract (5 year renewable contract) which will</a:t>
            </a:r>
          </a:p>
          <a:p>
            <a:pPr lvl="1"/>
            <a:r>
              <a:rPr lang="en-US" sz="2900" dirty="0" smtClean="0"/>
              <a:t>Enable obtaining resources with updated knowledge/skill-set at different levels and for different competencies </a:t>
            </a:r>
          </a:p>
          <a:p>
            <a:pPr lvl="1"/>
            <a:r>
              <a:rPr lang="en-US" sz="2900" dirty="0" smtClean="0"/>
              <a:t>Provide flexibility to match demand based on project lifecycle/requirement of departments</a:t>
            </a:r>
          </a:p>
          <a:p>
            <a:pPr lvl="1"/>
            <a:r>
              <a:rPr lang="en-US" sz="2900" dirty="0" smtClean="0"/>
              <a:t>Provide flexibility to match market related salaries</a:t>
            </a:r>
            <a:r>
              <a:rPr lang="en-US" sz="2200" dirty="0" smtClean="0"/>
              <a:t> </a:t>
            </a:r>
          </a:p>
          <a:p>
            <a:r>
              <a:rPr lang="en-US" dirty="0" smtClean="0"/>
              <a:t>HR requirements could be better met through the SDA/District e-Governance Society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5105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Continuing and expanding current efforts </a:t>
            </a:r>
          </a:p>
          <a:p>
            <a:pPr lvl="1"/>
            <a:r>
              <a:rPr lang="en-US" sz="1800" dirty="0" smtClean="0"/>
              <a:t>Leadership sensitization programmes to continue and expanded to cover political and administrative heads in the Central and State Govt. including exposure to national and international best practices</a:t>
            </a:r>
          </a:p>
          <a:p>
            <a:pPr lvl="1"/>
            <a:r>
              <a:rPr lang="en-US" sz="1800" dirty="0" smtClean="0"/>
              <a:t>Sensitizing leadership to technology for launching new schemes using technology enabled platform </a:t>
            </a:r>
          </a:p>
          <a:p>
            <a:pPr lvl="1"/>
            <a:r>
              <a:rPr lang="en-US" sz="1800" dirty="0" err="1" smtClean="0"/>
              <a:t>STeP</a:t>
            </a:r>
            <a:r>
              <a:rPr lang="en-US" sz="1800" dirty="0" smtClean="0"/>
              <a:t> and CIO programmes to be upscaled</a:t>
            </a:r>
          </a:p>
          <a:p>
            <a:pPr lvl="1"/>
            <a:r>
              <a:rPr lang="en-US" sz="1800" dirty="0" smtClean="0"/>
              <a:t>All National level Training academies should embed e-Gov modules in the foundation and in-service training programmes</a:t>
            </a:r>
          </a:p>
          <a:p>
            <a:pPr lvl="1"/>
            <a:r>
              <a:rPr lang="en-US" sz="1800" dirty="0" smtClean="0"/>
              <a:t>An e-Governance module to be made a mandatory module in the training programmes for officers at all levels</a:t>
            </a:r>
          </a:p>
          <a:p>
            <a:pPr lvl="1"/>
            <a:r>
              <a:rPr lang="en-US" sz="1800" dirty="0" smtClean="0"/>
              <a:t>Certificate in basic e-Gov training for all Government officials</a:t>
            </a:r>
          </a:p>
          <a:p>
            <a:pPr lvl="1"/>
            <a:r>
              <a:rPr lang="en-US" sz="1800" dirty="0" smtClean="0"/>
              <a:t>Project Management Training mandatory for all project team officers</a:t>
            </a:r>
          </a:p>
          <a:p>
            <a:pPr lvl="1"/>
            <a:r>
              <a:rPr lang="en-US" sz="1800" dirty="0" smtClean="0"/>
              <a:t>Capacity building of officials to be introduced as one of the parameters in the APAR</a:t>
            </a:r>
          </a:p>
          <a:p>
            <a:pPr lvl="1"/>
            <a:r>
              <a:rPr lang="en-US" sz="1800" dirty="0" smtClean="0"/>
              <a:t>Training of Trainers to address the inadequacy of faculty pool</a:t>
            </a:r>
          </a:p>
          <a:p>
            <a:pPr lvl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524000"/>
            <a:ext cx="8153400" cy="5181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Developing an integrated training framework which shall include</a:t>
            </a:r>
          </a:p>
          <a:p>
            <a:pPr lvl="1"/>
            <a:r>
              <a:rPr lang="en-US" sz="1800" dirty="0" smtClean="0"/>
              <a:t>e-Governance competency assessment framework to address the training needs during various phases of the project life cycle</a:t>
            </a:r>
          </a:p>
          <a:p>
            <a:pPr lvl="1"/>
            <a:r>
              <a:rPr lang="en-US" sz="1800" dirty="0" smtClean="0"/>
              <a:t>Training needs assessment and training plan, content, guidelines etc.</a:t>
            </a:r>
          </a:p>
          <a:p>
            <a:pPr lvl="1"/>
            <a:r>
              <a:rPr lang="en-US" sz="1800" dirty="0" smtClean="0"/>
              <a:t>Monitoring and Evaluation mechanism for training interventions</a:t>
            </a:r>
          </a:p>
          <a:p>
            <a:pPr lvl="1"/>
            <a:r>
              <a:rPr lang="en-US" sz="1700" dirty="0" smtClean="0"/>
              <a:t>Linkages of training  and </a:t>
            </a:r>
            <a:r>
              <a:rPr lang="en-US" sz="1800" dirty="0" smtClean="0"/>
              <a:t>acquisition of ICT/e-Governance skills </a:t>
            </a:r>
            <a:r>
              <a:rPr lang="en-US" sz="1700" dirty="0" smtClean="0"/>
              <a:t>with promotions, incentives and other HR policies</a:t>
            </a:r>
          </a:p>
          <a:p>
            <a:r>
              <a:rPr lang="en-US" sz="2000" dirty="0" smtClean="0"/>
              <a:t>Setting up an E-Governance Academy</a:t>
            </a:r>
          </a:p>
          <a:p>
            <a:pPr lvl="1"/>
            <a:r>
              <a:rPr lang="en-US" sz="1800" dirty="0" smtClean="0"/>
              <a:t>The Academy can be housed under </a:t>
            </a:r>
            <a:r>
              <a:rPr lang="en-US" sz="1800" dirty="0" err="1" smtClean="0"/>
              <a:t>DeitY</a:t>
            </a:r>
            <a:r>
              <a:rPr lang="en-US" sz="1800" dirty="0" smtClean="0"/>
              <a:t> with DOPT and DARPG on the Governing council/ Executive Committee /Academic Council on the lines of</a:t>
            </a:r>
          </a:p>
          <a:p>
            <a:pPr lvl="2"/>
            <a:r>
              <a:rPr lang="en-US" sz="1600" dirty="0" smtClean="0"/>
              <a:t>National Judiciary Academy established as a Society fully funded by GoI</a:t>
            </a:r>
          </a:p>
          <a:p>
            <a:pPr lvl="2"/>
            <a:r>
              <a:rPr lang="en-US" sz="1600" dirty="0" smtClean="0"/>
              <a:t>Indian Institute of Corporate Affairs under Ministry of Corporate Affairs etc.</a:t>
            </a:r>
          </a:p>
          <a:p>
            <a:pPr lvl="2"/>
            <a:r>
              <a:rPr lang="en-US" sz="1600" dirty="0" smtClean="0"/>
              <a:t>National Institute of Rural Development under Ministry of Rural Development</a:t>
            </a:r>
          </a:p>
          <a:p>
            <a:pPr lvl="1"/>
            <a:r>
              <a:rPr lang="en-US" sz="1800" dirty="0" smtClean="0"/>
              <a:t>Co-location with an existing academic/research Institution/ organization </a:t>
            </a:r>
            <a:r>
              <a:rPr lang="en-US" sz="1800" dirty="0" err="1" smtClean="0"/>
              <a:t>eg</a:t>
            </a:r>
            <a:r>
              <a:rPr lang="en-US" sz="1800" dirty="0" smtClean="0"/>
              <a:t> NIELET</a:t>
            </a:r>
          </a:p>
          <a:p>
            <a:pPr lvl="1" algn="ctr">
              <a:buNone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Recommendations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e-Governance educational courses as part of the regular University/College professional programmes and disciplines</a:t>
            </a:r>
          </a:p>
          <a:p>
            <a:r>
              <a:rPr lang="en-US" sz="2000" dirty="0" smtClean="0"/>
              <a:t>Setting up a KM Portal</a:t>
            </a:r>
          </a:p>
          <a:p>
            <a:pPr lvl="1"/>
            <a:r>
              <a:rPr lang="en-IN" sz="1800" dirty="0" smtClean="0"/>
              <a:t>Centralized Knowledge/ Documents Repository</a:t>
            </a:r>
          </a:p>
          <a:p>
            <a:pPr lvl="1"/>
            <a:r>
              <a:rPr lang="en-IN" sz="1800" dirty="0" smtClean="0"/>
              <a:t>Enterprise wide Collaboration framework with a social networking aspect</a:t>
            </a:r>
          </a:p>
          <a:p>
            <a:pPr lvl="1"/>
            <a:r>
              <a:rPr lang="en-IN" sz="1800" dirty="0" smtClean="0"/>
              <a:t>Expert Network/ Community of Practice (</a:t>
            </a:r>
            <a:r>
              <a:rPr lang="en-IN" sz="1800" dirty="0" err="1" smtClean="0"/>
              <a:t>CoP</a:t>
            </a:r>
            <a:r>
              <a:rPr lang="en-IN" sz="1800" dirty="0" smtClean="0"/>
              <a:t>)</a:t>
            </a:r>
          </a:p>
          <a:p>
            <a:r>
              <a:rPr lang="en-US" sz="2000" dirty="0" smtClean="0"/>
              <a:t>Changes in Recruitment Rules to ensure basic skills in IT at all levels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Countrywide Training Status </a:t>
            </a:r>
            <a:endParaRPr lang="en-IN" sz="36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611560" y="1905000"/>
            <a:ext cx="3819168" cy="426030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ounded Rectangle 5"/>
          <p:cNvSpPr/>
          <p:nvPr/>
        </p:nvSpPr>
        <p:spPr>
          <a:xfrm>
            <a:off x="4724400" y="1905000"/>
            <a:ext cx="3819168" cy="42603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TextBox 6"/>
          <p:cNvSpPr txBox="1"/>
          <p:nvPr/>
        </p:nvSpPr>
        <p:spPr>
          <a:xfrm>
            <a:off x="701040" y="1524000"/>
            <a:ext cx="36369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Phase I : Leadership Meets</a:t>
            </a:r>
            <a:endParaRPr lang="en-IN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2844" y="1524000"/>
            <a:ext cx="4003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Phase II : </a:t>
            </a:r>
            <a:r>
              <a:rPr lang="en-US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STeP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Workshops</a:t>
            </a:r>
            <a:endParaRPr lang="en-IN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8281" y="1981200"/>
            <a:ext cx="376131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26 States / UTs conducted  </a:t>
            </a:r>
          </a:p>
          <a:p>
            <a:pPr>
              <a:lnSpc>
                <a:spcPct val="200000"/>
              </a:lnSpc>
            </a:pPr>
            <a:r>
              <a:rPr lang="en-US" sz="1400" dirty="0" smtClean="0"/>
              <a:t>Meghalaya, Manipur, Sikkim, Nagaland, Orissa, West Bengal, Jammu &amp; Kashmir, Uttar Pradesh, Goa, Rajasthan, Maharashtra,</a:t>
            </a:r>
          </a:p>
          <a:p>
            <a:pPr>
              <a:lnSpc>
                <a:spcPct val="200000"/>
              </a:lnSpc>
            </a:pPr>
            <a:r>
              <a:rPr lang="en-US" sz="1400" b="1" dirty="0" smtClean="0"/>
              <a:t> </a:t>
            </a:r>
            <a:r>
              <a:rPr lang="en-US" sz="1400" dirty="0" smtClean="0"/>
              <a:t>Andhra Pradesh , Mizoram,  Puducherry, Assam, Bihar, Tripura, Arunachal Pradesh, Chhattisgarh, Dadra &amp; Nagar Haveli, Daman &amp; Diu, Delhi, Kerala, Tamil Nadu, Andaman &amp; Nicobar, Gujarat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3000" y="2667000"/>
            <a:ext cx="33490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en-US" sz="2000" b="1" dirty="0" err="1" smtClean="0"/>
              <a:t>STeP</a:t>
            </a:r>
            <a:r>
              <a:rPr lang="en-US" sz="2000" b="1" dirty="0" smtClean="0"/>
              <a:t> Training Completed  </a:t>
            </a:r>
            <a:endParaRPr lang="en-IN" sz="2000" dirty="0" smtClean="0"/>
          </a:p>
          <a:p>
            <a:pPr>
              <a:lnSpc>
                <a:spcPct val="200000"/>
              </a:lnSpc>
            </a:pPr>
            <a:r>
              <a:rPr lang="en-US" sz="2000" b="1" dirty="0" smtClean="0"/>
              <a:t>Total Participants = 3944</a:t>
            </a:r>
            <a:endParaRPr lang="en-IN" sz="2000" dirty="0" smtClean="0"/>
          </a:p>
          <a:p>
            <a:pPr>
              <a:lnSpc>
                <a:spcPct val="200000"/>
              </a:lnSpc>
            </a:pPr>
            <a:r>
              <a:rPr lang="en-US" sz="2000" b="1" dirty="0" smtClean="0"/>
              <a:t>States participated = 27</a:t>
            </a:r>
            <a:endParaRPr lang="en-IN" sz="2000" dirty="0" smtClean="0"/>
          </a:p>
          <a:p>
            <a:pPr>
              <a:lnSpc>
                <a:spcPct val="300000"/>
              </a:lnSpc>
            </a:pPr>
            <a:endParaRPr lang="en-US" sz="1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1336" y="353568"/>
            <a:ext cx="8230778" cy="646331"/>
          </a:xfrm>
        </p:spPr>
        <p:txBody>
          <a:bodyPr/>
          <a:lstStyle/>
          <a:p>
            <a:r>
              <a:rPr lang="en-US" sz="3600" dirty="0" smtClean="0">
                <a:solidFill>
                  <a:schemeClr val="tx2"/>
                </a:solidFill>
                <a:latin typeface="+mn-lt"/>
              </a:rPr>
              <a:t>STeP Training Analytics</a:t>
            </a:r>
            <a:endParaRPr lang="en-IN" sz="360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4122057" y="1059544"/>
          <a:ext cx="3991429" cy="2554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3381829" y="1277258"/>
          <a:ext cx="5239657" cy="4702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62857" y="1727196"/>
          <a:ext cx="3236686" cy="3541492"/>
        </p:xfrm>
        <a:graphic>
          <a:graphicData uri="http://schemas.openxmlformats.org/drawingml/2006/table">
            <a:tbl>
              <a:tblPr/>
              <a:tblGrid>
                <a:gridCol w="612346"/>
                <a:gridCol w="1320977"/>
                <a:gridCol w="1303363"/>
              </a:tblGrid>
              <a:tr h="5157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</a:t>
                      </a:r>
                      <a:r>
                        <a:rPr lang="en-IN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. No</a:t>
                      </a:r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Modules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Participants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eGLC</a:t>
                      </a:r>
                      <a:endParaRPr lang="en-IN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2224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GPR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49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BM&amp;PPP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CAPS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CM&amp;CB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DPR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65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ISMEA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23">
                <a:tc>
                  <a:txBody>
                    <a:bodyPr/>
                    <a:lstStyle/>
                    <a:p>
                      <a:pPr algn="l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3944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CB Scheme – Objective and Vision </a:t>
            </a:r>
            <a:endParaRPr lang="en-IN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95536" y="1343025"/>
            <a:ext cx="8229600" cy="5286375"/>
          </a:xfrm>
        </p:spPr>
        <p:txBody>
          <a:bodyPr>
            <a:normAutofit lnSpcReduction="10000"/>
          </a:bodyPr>
          <a:lstStyle/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 smtClean="0"/>
              <a:t>		</a:t>
            </a:r>
          </a:p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000" dirty="0" smtClean="0"/>
          </a:p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000" dirty="0" smtClean="0"/>
              <a:t>“</a:t>
            </a:r>
            <a:r>
              <a:rPr lang="en-US" sz="2200" b="1" dirty="0" smtClean="0"/>
              <a:t>To provide technical support and specialized skills for e-governance, to State level policy &amp; decision-making bodies</a:t>
            </a:r>
            <a:r>
              <a:rPr lang="en-US" sz="2200" dirty="0" smtClean="0"/>
              <a:t>.” </a:t>
            </a:r>
          </a:p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000" dirty="0" smtClean="0"/>
          </a:p>
          <a:p>
            <a:pPr marL="274320" lvl="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74320" lvl="0" indent="-27432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000" dirty="0" smtClean="0"/>
          </a:p>
          <a:p>
            <a:pPr marL="274320" lvl="0" indent="-27432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400" dirty="0" smtClean="0"/>
              <a:t>“</a:t>
            </a:r>
            <a:r>
              <a:rPr lang="en-US" sz="2200" dirty="0" smtClean="0"/>
              <a:t>Establishment of an institutional framework for State Level Strategic decision- making including setting-up of State e-Governance Mission Team (</a:t>
            </a:r>
            <a:r>
              <a:rPr lang="en-US" sz="2200" dirty="0" err="1" smtClean="0"/>
              <a:t>SeMT</a:t>
            </a:r>
            <a:r>
              <a:rPr lang="en-US" sz="2200" dirty="0" smtClean="0"/>
              <a:t>).”</a:t>
            </a:r>
          </a:p>
          <a:p>
            <a:pPr marL="274320" lvl="0" indent="-27432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200" dirty="0" smtClean="0"/>
          </a:p>
          <a:p>
            <a:pPr marL="274320" lvl="0" indent="-274320" algn="just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US" sz="2200" dirty="0" smtClean="0"/>
              <a:t>“Imparting specialized training, Orientation program for </a:t>
            </a:r>
            <a:r>
              <a:rPr lang="en-US" sz="2200" dirty="0" err="1" smtClean="0"/>
              <a:t>SeMTs</a:t>
            </a:r>
            <a:r>
              <a:rPr lang="en-US" sz="2200" dirty="0" smtClean="0"/>
              <a:t> and decision makers, knowledge sharing and bringing in international best practices </a:t>
            </a:r>
            <a:r>
              <a:rPr lang="en-US" sz="2200" dirty="0" smtClean="0">
                <a:latin typeface="Calibri" pitchFamily="34" charset="0"/>
              </a:rPr>
              <a:t>”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500034" y="1457308"/>
          <a:ext cx="3190876" cy="981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ight Arrow 6"/>
          <p:cNvSpPr/>
          <p:nvPr/>
        </p:nvSpPr>
        <p:spPr>
          <a:xfrm>
            <a:off x="500034" y="3243258"/>
            <a:ext cx="3190876" cy="871542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VISION</a:t>
            </a:r>
            <a:endParaRPr lang="en-IN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4295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/>
              <a:t>Funds under CB Scheme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  <a:buFont typeface="Wingdings" pitchFamily="2" charset="2"/>
              <a:buNone/>
            </a:pPr>
            <a:endParaRPr lang="en-US" sz="2400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</a:pPr>
            <a:endParaRPr lang="en-US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  <a:buNone/>
            </a:pPr>
            <a:endParaRPr lang="en-US" sz="1900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  <a:buNone/>
            </a:pPr>
            <a:endParaRPr lang="en-US" sz="1900" b="1" dirty="0" smtClean="0">
              <a:latin typeface="Calibri" pitchFamily="34" charset="0"/>
            </a:endParaRP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  <a:buNone/>
            </a:pPr>
            <a:r>
              <a:rPr lang="en-US" sz="1900" b="1" dirty="0" smtClean="0">
                <a:latin typeface="Calibri" pitchFamily="34" charset="0"/>
              </a:rPr>
              <a:t>Total funds for 3 years- Rs 313 </a:t>
            </a:r>
            <a:r>
              <a:rPr lang="en-US" sz="1900" b="1" dirty="0" err="1" smtClean="0">
                <a:latin typeface="Calibri" pitchFamily="34" charset="0"/>
              </a:rPr>
              <a:t>cr</a:t>
            </a:r>
            <a:r>
              <a:rPr lang="en-US" sz="1900" b="1" dirty="0" smtClean="0">
                <a:latin typeface="Calibri" pitchFamily="34" charset="0"/>
              </a:rPr>
              <a:t> </a:t>
            </a:r>
          </a:p>
          <a:p>
            <a:pPr lvl="1" eaLnBrk="1" hangingPunct="1">
              <a:lnSpc>
                <a:spcPct val="110000"/>
              </a:lnSpc>
              <a:spcAft>
                <a:spcPct val="10000"/>
              </a:spcAft>
              <a:buClr>
                <a:srgbClr val="5F5F5F"/>
              </a:buClr>
              <a:buSzTx/>
              <a:buNone/>
            </a:pPr>
            <a:r>
              <a:rPr lang="en-US" sz="1900" b="1" dirty="0" smtClean="0">
                <a:latin typeface="Calibri" pitchFamily="34" charset="0"/>
              </a:rPr>
              <a:t>Detailed guidelines for utilization of funds </a:t>
            </a:r>
            <a:r>
              <a:rPr lang="en-US" sz="1900" b="1" dirty="0" smtClean="0">
                <a:latin typeface="Calibri" pitchFamily="34" charset="0"/>
              </a:rPr>
              <a:t>were issued</a:t>
            </a:r>
            <a:endParaRPr lang="en-US" sz="2200" b="1" dirty="0" smtClean="0">
              <a:latin typeface="Calibri" pitchFamily="34" charset="0"/>
            </a:endParaRPr>
          </a:p>
          <a:p>
            <a:pPr algn="just" eaLnBrk="1" hangingPunct="1">
              <a:buFont typeface="Arial" charset="0"/>
              <a:buNone/>
            </a:pPr>
            <a:endParaRPr lang="en-US" sz="2800" dirty="0" smtClean="0"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3"/>
          <p:cNvGrpSpPr>
            <a:grpSpLocks/>
          </p:cNvGrpSpPr>
          <p:nvPr/>
        </p:nvGrpSpPr>
        <p:grpSpPr bwMode="auto">
          <a:xfrm>
            <a:off x="500063" y="228600"/>
            <a:ext cx="8643937" cy="6159925"/>
            <a:chOff x="315" y="157"/>
            <a:chExt cx="5445" cy="4180"/>
          </a:xfrm>
        </p:grpSpPr>
        <p:sp>
          <p:nvSpPr>
            <p:cNvPr id="13315" name="Rectangle 8"/>
            <p:cNvSpPr>
              <a:spLocks noChangeArrowheads="1"/>
            </p:cNvSpPr>
            <p:nvPr/>
          </p:nvSpPr>
          <p:spPr bwMode="auto">
            <a:xfrm>
              <a:off x="2736" y="2541"/>
              <a:ext cx="1138" cy="710"/>
            </a:xfrm>
            <a:prstGeom prst="rect">
              <a:avLst/>
            </a:prstGeom>
            <a:solidFill>
              <a:srgbClr val="A5D47A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Rectangle 9"/>
            <p:cNvSpPr>
              <a:spLocks noChangeArrowheads="1"/>
            </p:cNvSpPr>
            <p:nvPr/>
          </p:nvSpPr>
          <p:spPr bwMode="auto">
            <a:xfrm>
              <a:off x="315" y="157"/>
              <a:ext cx="5445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sz="3600" b="1" dirty="0">
                  <a:solidFill>
                    <a:schemeClr val="tx2"/>
                  </a:solidFill>
                  <a:cs typeface="Arial" pitchFamily="34" charset="0"/>
                </a:rPr>
                <a:t>Institutional Framework</a:t>
              </a:r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1537" y="1390"/>
              <a:ext cx="2734" cy="2350"/>
              <a:chOff x="1441" y="1297"/>
              <a:chExt cx="2734" cy="2350"/>
            </a:xfrm>
          </p:grpSpPr>
          <p:sp>
            <p:nvSpPr>
              <p:cNvPr id="13395" name="Rectangle 11"/>
              <p:cNvSpPr>
                <a:spLocks noChangeArrowheads="1"/>
              </p:cNvSpPr>
              <p:nvPr/>
            </p:nvSpPr>
            <p:spPr bwMode="auto">
              <a:xfrm>
                <a:off x="1441" y="1297"/>
                <a:ext cx="2734" cy="2350"/>
              </a:xfrm>
              <a:prstGeom prst="rect">
                <a:avLst/>
              </a:prstGeom>
              <a:solidFill>
                <a:srgbClr val="CC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6" name="Rectangle 12"/>
              <p:cNvSpPr>
                <a:spLocks noChangeArrowheads="1"/>
              </p:cNvSpPr>
              <p:nvPr/>
            </p:nvSpPr>
            <p:spPr bwMode="auto">
              <a:xfrm>
                <a:off x="1681" y="1633"/>
                <a:ext cx="2354" cy="286"/>
              </a:xfrm>
              <a:prstGeom prst="rect">
                <a:avLst/>
              </a:prstGeom>
              <a:solidFill>
                <a:srgbClr val="FF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/>
                <a:r>
                  <a:rPr lang="en-US" sz="1400" b="1">
                    <a:latin typeface="Arial" charset="0"/>
                  </a:rPr>
                  <a:t>State eGov Council (CM)</a:t>
                </a:r>
              </a:p>
            </p:txBody>
          </p:sp>
          <p:sp>
            <p:nvSpPr>
              <p:cNvPr id="13397" name="Rectangle 13"/>
              <p:cNvSpPr>
                <a:spLocks noChangeArrowheads="1"/>
              </p:cNvSpPr>
              <p:nvPr/>
            </p:nvSpPr>
            <p:spPr bwMode="auto">
              <a:xfrm>
                <a:off x="1681" y="2065"/>
                <a:ext cx="2354" cy="286"/>
              </a:xfrm>
              <a:prstGeom prst="rect">
                <a:avLst/>
              </a:prstGeom>
              <a:solidFill>
                <a:srgbClr val="CC99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/>
                <a:r>
                  <a:rPr lang="en-US" sz="1400" b="1">
                    <a:latin typeface="Arial" charset="0"/>
                  </a:rPr>
                  <a:t>State Apex  Committee (CS)</a:t>
                </a:r>
              </a:p>
            </p:txBody>
          </p:sp>
          <p:sp>
            <p:nvSpPr>
              <p:cNvPr id="13398" name="Rectangle 14"/>
              <p:cNvSpPr>
                <a:spLocks noChangeArrowheads="1"/>
              </p:cNvSpPr>
              <p:nvPr/>
            </p:nvSpPr>
            <p:spPr bwMode="auto">
              <a:xfrm>
                <a:off x="2672" y="2545"/>
                <a:ext cx="1359" cy="622"/>
              </a:xfrm>
              <a:prstGeom prst="rect">
                <a:avLst/>
              </a:prstGeom>
              <a:solidFill>
                <a:srgbClr val="A5D47A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/>
                <a:r>
                  <a:rPr lang="en-US" sz="1400" b="1">
                    <a:latin typeface="Arial" charset="0"/>
                  </a:rPr>
                  <a:t>Departmental </a:t>
                </a:r>
              </a:p>
              <a:p>
                <a:pPr algn="ctr"/>
                <a:r>
                  <a:rPr lang="en-US" sz="1400" b="1">
                    <a:latin typeface="Arial" charset="0"/>
                  </a:rPr>
                  <a:t>Committee</a:t>
                </a:r>
              </a:p>
            </p:txBody>
          </p:sp>
          <p:sp>
            <p:nvSpPr>
              <p:cNvPr id="13399" name="Rectangle 15"/>
              <p:cNvSpPr>
                <a:spLocks noChangeArrowheads="1"/>
              </p:cNvSpPr>
              <p:nvPr/>
            </p:nvSpPr>
            <p:spPr bwMode="auto">
              <a:xfrm>
                <a:off x="1585" y="3343"/>
                <a:ext cx="862" cy="238"/>
              </a:xfrm>
              <a:prstGeom prst="rect">
                <a:avLst/>
              </a:prstGeom>
              <a:solidFill>
                <a:srgbClr val="0099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  <a:latin typeface="Arial" charset="0"/>
                  </a:rPr>
                  <a:t>SeMT</a:t>
                </a:r>
              </a:p>
            </p:txBody>
          </p:sp>
          <p:sp>
            <p:nvSpPr>
              <p:cNvPr id="13400" name="Rectangle 16"/>
              <p:cNvSpPr>
                <a:spLocks noChangeArrowheads="1"/>
              </p:cNvSpPr>
              <p:nvPr/>
            </p:nvSpPr>
            <p:spPr bwMode="auto">
              <a:xfrm>
                <a:off x="1489" y="2593"/>
                <a:ext cx="910" cy="238"/>
              </a:xfrm>
              <a:prstGeom prst="rect">
                <a:avLst/>
              </a:prstGeom>
              <a:solidFill>
                <a:srgbClr val="FF66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/>
                <a:r>
                  <a:rPr lang="en-US" sz="1400" b="1">
                    <a:latin typeface="Arial" charset="0"/>
                  </a:rPr>
                  <a:t>DIT</a:t>
                </a:r>
              </a:p>
            </p:txBody>
          </p:sp>
          <p:sp>
            <p:nvSpPr>
              <p:cNvPr id="13401" name="Rectangle 17"/>
              <p:cNvSpPr>
                <a:spLocks noChangeArrowheads="1"/>
              </p:cNvSpPr>
              <p:nvPr/>
            </p:nvSpPr>
            <p:spPr bwMode="auto">
              <a:xfrm>
                <a:off x="2881" y="3331"/>
                <a:ext cx="910" cy="238"/>
              </a:xfrm>
              <a:prstGeom prst="rect">
                <a:avLst/>
              </a:prstGeom>
              <a:solidFill>
                <a:srgbClr val="0099CC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 anchor="ctr"/>
              <a:lstStyle/>
              <a:p>
                <a:pPr algn="ctr"/>
                <a:r>
                  <a:rPr lang="en-US" sz="1400" b="1">
                    <a:solidFill>
                      <a:schemeClr val="bg1"/>
                    </a:solidFill>
                    <a:latin typeface="Arial" charset="0"/>
                  </a:rPr>
                  <a:t>PeMT</a:t>
                </a:r>
              </a:p>
            </p:txBody>
          </p:sp>
          <p:sp>
            <p:nvSpPr>
              <p:cNvPr id="13402" name="Rectangle 18"/>
              <p:cNvSpPr>
                <a:spLocks noChangeArrowheads="1"/>
              </p:cNvSpPr>
              <p:nvPr/>
            </p:nvSpPr>
            <p:spPr bwMode="auto">
              <a:xfrm>
                <a:off x="1776" y="1344"/>
                <a:ext cx="20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b="1">
                    <a:latin typeface="Arial" charset="0"/>
                  </a:rPr>
                  <a:t>State Government</a:t>
                </a:r>
              </a:p>
            </p:txBody>
          </p:sp>
          <p:sp>
            <p:nvSpPr>
              <p:cNvPr id="13403" name="Line 19"/>
              <p:cNvSpPr>
                <a:spLocks noChangeShapeType="1"/>
              </p:cNvSpPr>
              <p:nvPr/>
            </p:nvSpPr>
            <p:spPr bwMode="auto">
              <a:xfrm>
                <a:off x="2448" y="2352"/>
                <a:ext cx="0" cy="105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404" name="Line 20"/>
              <p:cNvSpPr>
                <a:spLocks noChangeShapeType="1"/>
              </p:cNvSpPr>
              <p:nvPr/>
            </p:nvSpPr>
            <p:spPr bwMode="auto">
              <a:xfrm>
                <a:off x="2784" y="1920"/>
                <a:ext cx="0" cy="14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405" name="Line 21"/>
              <p:cNvSpPr>
                <a:spLocks noChangeShapeType="1"/>
              </p:cNvSpPr>
              <p:nvPr/>
            </p:nvSpPr>
            <p:spPr bwMode="auto">
              <a:xfrm>
                <a:off x="3360" y="2352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406" name="Line 22"/>
              <p:cNvSpPr>
                <a:spLocks noChangeShapeType="1"/>
              </p:cNvSpPr>
              <p:nvPr/>
            </p:nvSpPr>
            <p:spPr bwMode="auto">
              <a:xfrm>
                <a:off x="2048" y="2376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407" name="Line 23"/>
              <p:cNvSpPr>
                <a:spLocks noChangeShapeType="1"/>
              </p:cNvSpPr>
              <p:nvPr/>
            </p:nvSpPr>
            <p:spPr bwMode="auto">
              <a:xfrm>
                <a:off x="2016" y="2832"/>
                <a:ext cx="0" cy="52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408" name="Line 24"/>
              <p:cNvSpPr>
                <a:spLocks noChangeShapeType="1"/>
              </p:cNvSpPr>
              <p:nvPr/>
            </p:nvSpPr>
            <p:spPr bwMode="auto">
              <a:xfrm>
                <a:off x="3344" y="3168"/>
                <a:ext cx="0" cy="19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409" name="Line 25"/>
              <p:cNvSpPr>
                <a:spLocks noChangeShapeType="1"/>
              </p:cNvSpPr>
              <p:nvPr/>
            </p:nvSpPr>
            <p:spPr bwMode="auto">
              <a:xfrm>
                <a:off x="2448" y="3456"/>
                <a:ext cx="43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/>
              <a:lstStyle/>
              <a:p>
                <a:endParaRPr lang="en-IN"/>
              </a:p>
            </p:txBody>
          </p:sp>
        </p:grpSp>
        <p:sp>
          <p:nvSpPr>
            <p:cNvPr id="13318" name="Rectangle 26"/>
            <p:cNvSpPr>
              <a:spLocks noChangeArrowheads="1"/>
            </p:cNvSpPr>
            <p:nvPr/>
          </p:nvSpPr>
          <p:spPr bwMode="auto">
            <a:xfrm>
              <a:off x="933" y="913"/>
              <a:ext cx="3612" cy="2997"/>
            </a:xfrm>
            <a:prstGeom prst="rect">
              <a:avLst/>
            </a:prstGeom>
            <a:solidFill>
              <a:srgbClr val="CC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19" name="Rectangle 27"/>
            <p:cNvSpPr>
              <a:spLocks noChangeArrowheads="1"/>
            </p:cNvSpPr>
            <p:nvPr/>
          </p:nvSpPr>
          <p:spPr bwMode="auto">
            <a:xfrm>
              <a:off x="1250" y="1341"/>
              <a:ext cx="3111" cy="368"/>
            </a:xfrm>
            <a:prstGeom prst="rect">
              <a:avLst/>
            </a:prstGeom>
            <a:solidFill>
              <a:srgbClr val="FF99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0" name="Rectangle 28"/>
            <p:cNvSpPr>
              <a:spLocks noChangeArrowheads="1"/>
            </p:cNvSpPr>
            <p:nvPr/>
          </p:nvSpPr>
          <p:spPr bwMode="auto">
            <a:xfrm>
              <a:off x="1946" y="1444"/>
              <a:ext cx="3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State </a:t>
              </a:r>
              <a:endParaRPr lang="en-US">
                <a:latin typeface="Arial" charset="0"/>
              </a:endParaRPr>
            </a:p>
          </p:txBody>
        </p:sp>
        <p:sp>
          <p:nvSpPr>
            <p:cNvPr id="13321" name="Rectangle 29"/>
            <p:cNvSpPr>
              <a:spLocks noChangeArrowheads="1"/>
            </p:cNvSpPr>
            <p:nvPr/>
          </p:nvSpPr>
          <p:spPr bwMode="auto">
            <a:xfrm>
              <a:off x="2347" y="1444"/>
              <a:ext cx="3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eGov</a:t>
              </a:r>
              <a:endParaRPr lang="en-US">
                <a:latin typeface="Arial" charset="0"/>
              </a:endParaRPr>
            </a:p>
          </p:txBody>
        </p:sp>
        <p:sp>
          <p:nvSpPr>
            <p:cNvPr id="13322" name="Rectangle 30"/>
            <p:cNvSpPr>
              <a:spLocks noChangeArrowheads="1"/>
            </p:cNvSpPr>
            <p:nvPr/>
          </p:nvSpPr>
          <p:spPr bwMode="auto">
            <a:xfrm>
              <a:off x="2754" y="1444"/>
              <a:ext cx="8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Council (CM)</a:t>
              </a:r>
              <a:endParaRPr lang="en-US">
                <a:latin typeface="Arial" charset="0"/>
              </a:endParaRPr>
            </a:p>
          </p:txBody>
        </p:sp>
        <p:sp>
          <p:nvSpPr>
            <p:cNvPr id="13323" name="Rectangle 31"/>
            <p:cNvSpPr>
              <a:spLocks noChangeArrowheads="1"/>
            </p:cNvSpPr>
            <p:nvPr/>
          </p:nvSpPr>
          <p:spPr bwMode="auto">
            <a:xfrm>
              <a:off x="1250" y="1891"/>
              <a:ext cx="3111" cy="368"/>
            </a:xfrm>
            <a:prstGeom prst="rect">
              <a:avLst/>
            </a:prstGeom>
            <a:solidFill>
              <a:srgbClr val="CC99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Rectangle 32"/>
            <p:cNvSpPr>
              <a:spLocks noChangeArrowheads="1"/>
            </p:cNvSpPr>
            <p:nvPr/>
          </p:nvSpPr>
          <p:spPr bwMode="auto">
            <a:xfrm>
              <a:off x="1829" y="1994"/>
              <a:ext cx="19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State Apex  Committee (CS)</a:t>
              </a:r>
              <a:endParaRPr lang="en-US">
                <a:latin typeface="Arial" charset="0"/>
              </a:endParaRPr>
            </a:p>
          </p:txBody>
        </p:sp>
        <p:sp>
          <p:nvSpPr>
            <p:cNvPr id="13325" name="Rectangle 33"/>
            <p:cNvSpPr>
              <a:spLocks noChangeArrowheads="1"/>
            </p:cNvSpPr>
            <p:nvPr/>
          </p:nvSpPr>
          <p:spPr bwMode="auto">
            <a:xfrm>
              <a:off x="2558" y="2503"/>
              <a:ext cx="1797" cy="796"/>
            </a:xfrm>
            <a:prstGeom prst="rect">
              <a:avLst/>
            </a:prstGeom>
            <a:solidFill>
              <a:srgbClr val="A5D47A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Rectangle 34"/>
            <p:cNvSpPr>
              <a:spLocks noChangeArrowheads="1"/>
            </p:cNvSpPr>
            <p:nvPr/>
          </p:nvSpPr>
          <p:spPr bwMode="auto">
            <a:xfrm>
              <a:off x="2964" y="2734"/>
              <a:ext cx="9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Departmental </a:t>
              </a:r>
              <a:endParaRPr lang="en-US">
                <a:latin typeface="Arial" charset="0"/>
              </a:endParaRPr>
            </a:p>
          </p:txBody>
        </p:sp>
        <p:sp>
          <p:nvSpPr>
            <p:cNvPr id="13327" name="Rectangle 35"/>
            <p:cNvSpPr>
              <a:spLocks noChangeArrowheads="1"/>
            </p:cNvSpPr>
            <p:nvPr/>
          </p:nvSpPr>
          <p:spPr bwMode="auto">
            <a:xfrm>
              <a:off x="3074" y="2905"/>
              <a:ext cx="74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Committee</a:t>
              </a:r>
              <a:endParaRPr lang="en-US">
                <a:latin typeface="Arial" charset="0"/>
              </a:endParaRPr>
            </a:p>
          </p:txBody>
        </p:sp>
        <p:sp>
          <p:nvSpPr>
            <p:cNvPr id="13328" name="Rectangle 36"/>
            <p:cNvSpPr>
              <a:spLocks noChangeArrowheads="1"/>
            </p:cNvSpPr>
            <p:nvPr/>
          </p:nvSpPr>
          <p:spPr bwMode="auto">
            <a:xfrm>
              <a:off x="1123" y="3519"/>
              <a:ext cx="1142" cy="307"/>
            </a:xfrm>
            <a:prstGeom prst="rect">
              <a:avLst/>
            </a:prstGeom>
            <a:solidFill>
              <a:srgbClr val="0099CC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9" name="Rectangle 37"/>
            <p:cNvSpPr>
              <a:spLocks noChangeArrowheads="1"/>
            </p:cNvSpPr>
            <p:nvPr/>
          </p:nvSpPr>
          <p:spPr bwMode="auto">
            <a:xfrm>
              <a:off x="1497" y="3592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  <a:latin typeface="Arial" charset="0"/>
                </a:rPr>
                <a:t>SeMT</a:t>
              </a:r>
              <a:endParaRPr lang="en-US">
                <a:latin typeface="Arial" charset="0"/>
              </a:endParaRPr>
            </a:p>
          </p:txBody>
        </p:sp>
        <p:sp>
          <p:nvSpPr>
            <p:cNvPr id="13330" name="Rectangle 38"/>
            <p:cNvSpPr>
              <a:spLocks noChangeArrowheads="1"/>
            </p:cNvSpPr>
            <p:nvPr/>
          </p:nvSpPr>
          <p:spPr bwMode="auto">
            <a:xfrm>
              <a:off x="996" y="2564"/>
              <a:ext cx="1206" cy="307"/>
            </a:xfrm>
            <a:prstGeom prst="rect">
              <a:avLst/>
            </a:prstGeom>
            <a:solidFill>
              <a:srgbClr val="FF66CC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1" name="Rectangle 39"/>
            <p:cNvSpPr>
              <a:spLocks noChangeArrowheads="1"/>
            </p:cNvSpPr>
            <p:nvPr/>
          </p:nvSpPr>
          <p:spPr bwMode="auto">
            <a:xfrm>
              <a:off x="1480" y="2636"/>
              <a:ext cx="23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DIT</a:t>
              </a:r>
              <a:endParaRPr lang="en-US">
                <a:latin typeface="Arial" charset="0"/>
              </a:endParaRPr>
            </a:p>
          </p:txBody>
        </p:sp>
        <p:sp>
          <p:nvSpPr>
            <p:cNvPr id="13332" name="Rectangle 40"/>
            <p:cNvSpPr>
              <a:spLocks noChangeArrowheads="1"/>
            </p:cNvSpPr>
            <p:nvPr/>
          </p:nvSpPr>
          <p:spPr bwMode="auto">
            <a:xfrm>
              <a:off x="2833" y="3505"/>
              <a:ext cx="1205" cy="305"/>
            </a:xfrm>
            <a:prstGeom prst="rect">
              <a:avLst/>
            </a:prstGeom>
            <a:solidFill>
              <a:srgbClr val="0099CC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3" name="Rectangle 41"/>
            <p:cNvSpPr>
              <a:spLocks noChangeArrowheads="1"/>
            </p:cNvSpPr>
            <p:nvPr/>
          </p:nvSpPr>
          <p:spPr bwMode="auto">
            <a:xfrm>
              <a:off x="3235" y="3576"/>
              <a:ext cx="3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  <a:latin typeface="Arial" charset="0"/>
                </a:rPr>
                <a:t>DeMT</a:t>
              </a:r>
              <a:endParaRPr lang="en-US">
                <a:latin typeface="Arial" charset="0"/>
              </a:endParaRPr>
            </a:p>
          </p:txBody>
        </p:sp>
        <p:sp>
          <p:nvSpPr>
            <p:cNvPr id="13334" name="Rectangle 42"/>
            <p:cNvSpPr>
              <a:spLocks noChangeArrowheads="1"/>
            </p:cNvSpPr>
            <p:nvPr/>
          </p:nvSpPr>
          <p:spPr bwMode="auto">
            <a:xfrm>
              <a:off x="1377" y="974"/>
              <a:ext cx="272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Rectangle 43"/>
            <p:cNvSpPr>
              <a:spLocks noChangeArrowheads="1"/>
            </p:cNvSpPr>
            <p:nvPr/>
          </p:nvSpPr>
          <p:spPr bwMode="auto">
            <a:xfrm>
              <a:off x="1921" y="1019"/>
              <a:ext cx="1582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 b="1">
                  <a:solidFill>
                    <a:srgbClr val="000000"/>
                  </a:solidFill>
                  <a:latin typeface="Arial" charset="0"/>
                </a:rPr>
                <a:t>State Government</a:t>
              </a:r>
              <a:endParaRPr lang="en-US">
                <a:latin typeface="Arial" charset="0"/>
              </a:endParaRPr>
            </a:p>
          </p:txBody>
        </p:sp>
        <p:sp>
          <p:nvSpPr>
            <p:cNvPr id="13336" name="Rectangle 44"/>
            <p:cNvSpPr>
              <a:spLocks noChangeArrowheads="1"/>
            </p:cNvSpPr>
            <p:nvPr/>
          </p:nvSpPr>
          <p:spPr bwMode="auto">
            <a:xfrm>
              <a:off x="2248" y="2258"/>
              <a:ext cx="32" cy="12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7" name="Freeform 45"/>
            <p:cNvSpPr>
              <a:spLocks/>
            </p:cNvSpPr>
            <p:nvPr/>
          </p:nvSpPr>
          <p:spPr bwMode="auto">
            <a:xfrm>
              <a:off x="2194" y="3467"/>
              <a:ext cx="141" cy="137"/>
            </a:xfrm>
            <a:custGeom>
              <a:avLst/>
              <a:gdLst>
                <a:gd name="T0" fmla="*/ 0 w 282"/>
                <a:gd name="T1" fmla="*/ 0 h 274"/>
                <a:gd name="T2" fmla="*/ 18 w 282"/>
                <a:gd name="T3" fmla="*/ 34 h 274"/>
                <a:gd name="T4" fmla="*/ 35 w 282"/>
                <a:gd name="T5" fmla="*/ 0 h 274"/>
                <a:gd name="T6" fmla="*/ 0 w 282"/>
                <a:gd name="T7" fmla="*/ 0 h 2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4"/>
                <a:gd name="T14" fmla="*/ 282 w 282"/>
                <a:gd name="T15" fmla="*/ 274 h 2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4">
                  <a:moveTo>
                    <a:pt x="0" y="0"/>
                  </a:moveTo>
                  <a:lnTo>
                    <a:pt x="140" y="274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38" name="Rectangle 46"/>
            <p:cNvSpPr>
              <a:spLocks noChangeArrowheads="1"/>
            </p:cNvSpPr>
            <p:nvPr/>
          </p:nvSpPr>
          <p:spPr bwMode="auto">
            <a:xfrm>
              <a:off x="2692" y="1708"/>
              <a:ext cx="31" cy="4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9" name="Freeform 47"/>
            <p:cNvSpPr>
              <a:spLocks/>
            </p:cNvSpPr>
            <p:nvPr/>
          </p:nvSpPr>
          <p:spPr bwMode="auto">
            <a:xfrm>
              <a:off x="2638" y="1755"/>
              <a:ext cx="140" cy="136"/>
            </a:xfrm>
            <a:custGeom>
              <a:avLst/>
              <a:gdLst>
                <a:gd name="T0" fmla="*/ 0 w 282"/>
                <a:gd name="T1" fmla="*/ 0 h 273"/>
                <a:gd name="T2" fmla="*/ 17 w 282"/>
                <a:gd name="T3" fmla="*/ 34 h 273"/>
                <a:gd name="T4" fmla="*/ 35 w 282"/>
                <a:gd name="T5" fmla="*/ 0 h 273"/>
                <a:gd name="T6" fmla="*/ 0 w 282"/>
                <a:gd name="T7" fmla="*/ 0 h 2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3"/>
                <a:gd name="T14" fmla="*/ 282 w 282"/>
                <a:gd name="T15" fmla="*/ 273 h 2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3">
                  <a:moveTo>
                    <a:pt x="0" y="0"/>
                  </a:moveTo>
                  <a:lnTo>
                    <a:pt x="140" y="273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40" name="Rectangle 48"/>
            <p:cNvSpPr>
              <a:spLocks noChangeArrowheads="1"/>
            </p:cNvSpPr>
            <p:nvPr/>
          </p:nvSpPr>
          <p:spPr bwMode="auto">
            <a:xfrm>
              <a:off x="3451" y="2258"/>
              <a:ext cx="32" cy="1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1" name="Freeform 49"/>
            <p:cNvSpPr>
              <a:spLocks/>
            </p:cNvSpPr>
            <p:nvPr/>
          </p:nvSpPr>
          <p:spPr bwMode="auto">
            <a:xfrm>
              <a:off x="3397" y="2367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40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42" name="Rectangle 50"/>
            <p:cNvSpPr>
              <a:spLocks noChangeArrowheads="1"/>
            </p:cNvSpPr>
            <p:nvPr/>
          </p:nvSpPr>
          <p:spPr bwMode="auto">
            <a:xfrm>
              <a:off x="1720" y="2289"/>
              <a:ext cx="32" cy="1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3" name="Freeform 51"/>
            <p:cNvSpPr>
              <a:spLocks/>
            </p:cNvSpPr>
            <p:nvPr/>
          </p:nvSpPr>
          <p:spPr bwMode="auto">
            <a:xfrm>
              <a:off x="1666" y="2397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40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44" name="Rectangle 52"/>
            <p:cNvSpPr>
              <a:spLocks noChangeArrowheads="1"/>
            </p:cNvSpPr>
            <p:nvPr/>
          </p:nvSpPr>
          <p:spPr bwMode="auto">
            <a:xfrm>
              <a:off x="1678" y="3004"/>
              <a:ext cx="31" cy="40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Freeform 53"/>
            <p:cNvSpPr>
              <a:spLocks/>
            </p:cNvSpPr>
            <p:nvPr/>
          </p:nvSpPr>
          <p:spPr bwMode="auto">
            <a:xfrm>
              <a:off x="1624" y="2870"/>
              <a:ext cx="141" cy="138"/>
            </a:xfrm>
            <a:custGeom>
              <a:avLst/>
              <a:gdLst>
                <a:gd name="T0" fmla="*/ 35 w 282"/>
                <a:gd name="T1" fmla="*/ 35 h 276"/>
                <a:gd name="T2" fmla="*/ 18 w 282"/>
                <a:gd name="T3" fmla="*/ 0 h 276"/>
                <a:gd name="T4" fmla="*/ 0 w 282"/>
                <a:gd name="T5" fmla="*/ 35 h 276"/>
                <a:gd name="T6" fmla="*/ 35 w 282"/>
                <a:gd name="T7" fmla="*/ 35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6"/>
                <a:gd name="T14" fmla="*/ 282 w 282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6">
                  <a:moveTo>
                    <a:pt x="282" y="276"/>
                  </a:moveTo>
                  <a:lnTo>
                    <a:pt x="138" y="0"/>
                  </a:lnTo>
                  <a:lnTo>
                    <a:pt x="0" y="276"/>
                  </a:lnTo>
                  <a:lnTo>
                    <a:pt x="282" y="2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46" name="Freeform 54"/>
            <p:cNvSpPr>
              <a:spLocks/>
            </p:cNvSpPr>
            <p:nvPr/>
          </p:nvSpPr>
          <p:spPr bwMode="auto">
            <a:xfrm>
              <a:off x="1624" y="3406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38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47" name="Rectangle 55"/>
            <p:cNvSpPr>
              <a:spLocks noChangeArrowheads="1"/>
            </p:cNvSpPr>
            <p:nvPr/>
          </p:nvSpPr>
          <p:spPr bwMode="auto">
            <a:xfrm>
              <a:off x="3430" y="3298"/>
              <a:ext cx="32" cy="1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8" name="Freeform 56"/>
            <p:cNvSpPr>
              <a:spLocks/>
            </p:cNvSpPr>
            <p:nvPr/>
          </p:nvSpPr>
          <p:spPr bwMode="auto">
            <a:xfrm>
              <a:off x="3376" y="3406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40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49" name="Rectangle 57"/>
            <p:cNvSpPr>
              <a:spLocks noChangeArrowheads="1"/>
            </p:cNvSpPr>
            <p:nvPr/>
          </p:nvSpPr>
          <p:spPr bwMode="auto">
            <a:xfrm>
              <a:off x="2403" y="3649"/>
              <a:ext cx="293" cy="3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0" name="Freeform 58"/>
            <p:cNvSpPr>
              <a:spLocks/>
            </p:cNvSpPr>
            <p:nvPr/>
          </p:nvSpPr>
          <p:spPr bwMode="auto">
            <a:xfrm>
              <a:off x="2264" y="3597"/>
              <a:ext cx="142" cy="136"/>
            </a:xfrm>
            <a:custGeom>
              <a:avLst/>
              <a:gdLst>
                <a:gd name="T0" fmla="*/ 36 w 284"/>
                <a:gd name="T1" fmla="*/ 0 h 272"/>
                <a:gd name="T2" fmla="*/ 0 w 284"/>
                <a:gd name="T3" fmla="*/ 17 h 272"/>
                <a:gd name="T4" fmla="*/ 36 w 284"/>
                <a:gd name="T5" fmla="*/ 34 h 272"/>
                <a:gd name="T6" fmla="*/ 36 w 284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4"/>
                <a:gd name="T13" fmla="*/ 0 h 272"/>
                <a:gd name="T14" fmla="*/ 284 w 284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4" h="272">
                  <a:moveTo>
                    <a:pt x="284" y="0"/>
                  </a:moveTo>
                  <a:lnTo>
                    <a:pt x="0" y="135"/>
                  </a:lnTo>
                  <a:lnTo>
                    <a:pt x="284" y="27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51" name="Freeform 59"/>
            <p:cNvSpPr>
              <a:spLocks/>
            </p:cNvSpPr>
            <p:nvPr/>
          </p:nvSpPr>
          <p:spPr bwMode="auto">
            <a:xfrm>
              <a:off x="2693" y="3597"/>
              <a:ext cx="140" cy="136"/>
            </a:xfrm>
            <a:custGeom>
              <a:avLst/>
              <a:gdLst>
                <a:gd name="T0" fmla="*/ 0 w 282"/>
                <a:gd name="T1" fmla="*/ 34 h 272"/>
                <a:gd name="T2" fmla="*/ 35 w 282"/>
                <a:gd name="T3" fmla="*/ 17 h 272"/>
                <a:gd name="T4" fmla="*/ 0 w 282"/>
                <a:gd name="T5" fmla="*/ 0 h 272"/>
                <a:gd name="T6" fmla="*/ 0 w 282"/>
                <a:gd name="T7" fmla="*/ 34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272"/>
                  </a:moveTo>
                  <a:lnTo>
                    <a:pt x="282" y="135"/>
                  </a:lnTo>
                  <a:lnTo>
                    <a:pt x="0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52" name="Rectangle 60"/>
            <p:cNvSpPr>
              <a:spLocks noChangeArrowheads="1"/>
            </p:cNvSpPr>
            <p:nvPr/>
          </p:nvSpPr>
          <p:spPr bwMode="auto">
            <a:xfrm>
              <a:off x="900" y="717"/>
              <a:ext cx="3767" cy="3179"/>
            </a:xfrm>
            <a:prstGeom prst="rect">
              <a:avLst/>
            </a:prstGeom>
            <a:solidFill>
              <a:srgbClr val="CCC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3" name="Rectangle 61"/>
            <p:cNvSpPr>
              <a:spLocks noChangeArrowheads="1"/>
            </p:cNvSpPr>
            <p:nvPr/>
          </p:nvSpPr>
          <p:spPr bwMode="auto">
            <a:xfrm>
              <a:off x="1200" y="1245"/>
              <a:ext cx="3161" cy="4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54" name="Rectangle 62"/>
            <p:cNvSpPr>
              <a:spLocks noChangeArrowheads="1"/>
            </p:cNvSpPr>
            <p:nvPr/>
          </p:nvSpPr>
          <p:spPr bwMode="auto">
            <a:xfrm>
              <a:off x="1946" y="1444"/>
              <a:ext cx="3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Arial" charset="0"/>
                </a:rPr>
                <a:t>State 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3355" name="Rectangle 63"/>
            <p:cNvSpPr>
              <a:spLocks noChangeArrowheads="1"/>
            </p:cNvSpPr>
            <p:nvPr/>
          </p:nvSpPr>
          <p:spPr bwMode="auto">
            <a:xfrm>
              <a:off x="2347" y="1444"/>
              <a:ext cx="3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err="1">
                  <a:solidFill>
                    <a:srgbClr val="000000"/>
                  </a:solidFill>
                  <a:latin typeface="Arial" charset="0"/>
                </a:rPr>
                <a:t>eGov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3356" name="Rectangle 64"/>
            <p:cNvSpPr>
              <a:spLocks noChangeArrowheads="1"/>
            </p:cNvSpPr>
            <p:nvPr/>
          </p:nvSpPr>
          <p:spPr bwMode="auto">
            <a:xfrm>
              <a:off x="2754" y="1444"/>
              <a:ext cx="8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Council (CM)</a:t>
              </a:r>
              <a:endParaRPr lang="en-US">
                <a:latin typeface="Arial" charset="0"/>
              </a:endParaRPr>
            </a:p>
          </p:txBody>
        </p:sp>
        <p:sp>
          <p:nvSpPr>
            <p:cNvPr id="13357" name="Rectangle 65"/>
            <p:cNvSpPr>
              <a:spLocks noChangeArrowheads="1"/>
            </p:cNvSpPr>
            <p:nvPr/>
          </p:nvSpPr>
          <p:spPr bwMode="auto">
            <a:xfrm>
              <a:off x="1248" y="1869"/>
              <a:ext cx="3113" cy="39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58" name="Rectangle 66"/>
            <p:cNvSpPr>
              <a:spLocks noChangeArrowheads="1"/>
            </p:cNvSpPr>
            <p:nvPr/>
          </p:nvSpPr>
          <p:spPr bwMode="auto">
            <a:xfrm>
              <a:off x="1829" y="1994"/>
              <a:ext cx="19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Arial" charset="0"/>
                </a:rPr>
                <a:t>State Apex  Committee (CS)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3359" name="Rectangle 67"/>
            <p:cNvSpPr>
              <a:spLocks noChangeArrowheads="1"/>
            </p:cNvSpPr>
            <p:nvPr/>
          </p:nvSpPr>
          <p:spPr bwMode="auto">
            <a:xfrm>
              <a:off x="3024" y="2589"/>
              <a:ext cx="96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Departmental </a:t>
              </a:r>
              <a:endParaRPr lang="en-US">
                <a:latin typeface="Arial" charset="0"/>
              </a:endParaRPr>
            </a:p>
          </p:txBody>
        </p:sp>
        <p:sp>
          <p:nvSpPr>
            <p:cNvPr id="13360" name="Rectangle 68"/>
            <p:cNvSpPr>
              <a:spLocks noChangeArrowheads="1"/>
            </p:cNvSpPr>
            <p:nvPr/>
          </p:nvSpPr>
          <p:spPr bwMode="auto">
            <a:xfrm>
              <a:off x="1123" y="3519"/>
              <a:ext cx="1142" cy="3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61" name="Rectangle 69"/>
            <p:cNvSpPr>
              <a:spLocks noChangeArrowheads="1"/>
            </p:cNvSpPr>
            <p:nvPr/>
          </p:nvSpPr>
          <p:spPr bwMode="auto">
            <a:xfrm>
              <a:off x="1497" y="3592"/>
              <a:ext cx="388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>
                  <a:latin typeface="Arial" charset="0"/>
                </a:rPr>
                <a:t>SeMT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3362" name="Rectangle 70"/>
            <p:cNvSpPr>
              <a:spLocks noChangeArrowheads="1"/>
            </p:cNvSpPr>
            <p:nvPr/>
          </p:nvSpPr>
          <p:spPr bwMode="auto">
            <a:xfrm>
              <a:off x="996" y="2564"/>
              <a:ext cx="1206" cy="30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63" name="Rectangle 71"/>
            <p:cNvSpPr>
              <a:spLocks noChangeArrowheads="1"/>
            </p:cNvSpPr>
            <p:nvPr/>
          </p:nvSpPr>
          <p:spPr bwMode="auto">
            <a:xfrm>
              <a:off x="1248" y="2636"/>
              <a:ext cx="62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State DIT</a:t>
              </a:r>
              <a:endParaRPr lang="en-US">
                <a:latin typeface="Arial" charset="0"/>
              </a:endParaRPr>
            </a:p>
          </p:txBody>
        </p:sp>
        <p:sp>
          <p:nvSpPr>
            <p:cNvPr id="13364" name="Rectangle 72"/>
            <p:cNvSpPr>
              <a:spLocks noChangeArrowheads="1"/>
            </p:cNvSpPr>
            <p:nvPr/>
          </p:nvSpPr>
          <p:spPr bwMode="auto">
            <a:xfrm>
              <a:off x="2832" y="3501"/>
              <a:ext cx="1205" cy="3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65" name="Rectangle 73"/>
            <p:cNvSpPr>
              <a:spLocks noChangeArrowheads="1"/>
            </p:cNvSpPr>
            <p:nvPr/>
          </p:nvSpPr>
          <p:spPr bwMode="auto">
            <a:xfrm>
              <a:off x="3235" y="3576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FFFFFF"/>
                  </a:solidFill>
                  <a:latin typeface="Arial" charset="0"/>
                </a:rPr>
                <a:t>PeMT</a:t>
              </a:r>
              <a:endParaRPr lang="en-US">
                <a:latin typeface="Arial" charset="0"/>
              </a:endParaRPr>
            </a:p>
          </p:txBody>
        </p:sp>
        <p:sp>
          <p:nvSpPr>
            <p:cNvPr id="13366" name="Rectangle 74"/>
            <p:cNvSpPr>
              <a:spLocks noChangeArrowheads="1"/>
            </p:cNvSpPr>
            <p:nvPr/>
          </p:nvSpPr>
          <p:spPr bwMode="auto">
            <a:xfrm>
              <a:off x="1377" y="974"/>
              <a:ext cx="2725" cy="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7" name="Rectangle 75"/>
            <p:cNvSpPr>
              <a:spLocks noChangeArrowheads="1"/>
            </p:cNvSpPr>
            <p:nvPr/>
          </p:nvSpPr>
          <p:spPr bwMode="auto">
            <a:xfrm>
              <a:off x="1980" y="1019"/>
              <a:ext cx="1582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 b="1" dirty="0">
                  <a:solidFill>
                    <a:srgbClr val="000000"/>
                  </a:solidFill>
                  <a:latin typeface="Arial" charset="0"/>
                </a:rPr>
                <a:t>State Government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3368" name="Rectangle 76"/>
            <p:cNvSpPr>
              <a:spLocks noChangeArrowheads="1"/>
            </p:cNvSpPr>
            <p:nvPr/>
          </p:nvSpPr>
          <p:spPr bwMode="auto">
            <a:xfrm>
              <a:off x="2248" y="2258"/>
              <a:ext cx="32" cy="12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9" name="Freeform 77"/>
            <p:cNvSpPr>
              <a:spLocks/>
            </p:cNvSpPr>
            <p:nvPr/>
          </p:nvSpPr>
          <p:spPr bwMode="auto">
            <a:xfrm>
              <a:off x="2194" y="3467"/>
              <a:ext cx="141" cy="137"/>
            </a:xfrm>
            <a:custGeom>
              <a:avLst/>
              <a:gdLst>
                <a:gd name="T0" fmla="*/ 0 w 282"/>
                <a:gd name="T1" fmla="*/ 0 h 274"/>
                <a:gd name="T2" fmla="*/ 18 w 282"/>
                <a:gd name="T3" fmla="*/ 34 h 274"/>
                <a:gd name="T4" fmla="*/ 35 w 282"/>
                <a:gd name="T5" fmla="*/ 0 h 274"/>
                <a:gd name="T6" fmla="*/ 0 w 282"/>
                <a:gd name="T7" fmla="*/ 0 h 2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4"/>
                <a:gd name="T14" fmla="*/ 282 w 282"/>
                <a:gd name="T15" fmla="*/ 274 h 2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4">
                  <a:moveTo>
                    <a:pt x="0" y="0"/>
                  </a:moveTo>
                  <a:lnTo>
                    <a:pt x="140" y="274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70" name="Rectangle 78"/>
            <p:cNvSpPr>
              <a:spLocks noChangeArrowheads="1"/>
            </p:cNvSpPr>
            <p:nvPr/>
          </p:nvSpPr>
          <p:spPr bwMode="auto">
            <a:xfrm>
              <a:off x="2692" y="1708"/>
              <a:ext cx="31" cy="49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1" name="Freeform 79"/>
            <p:cNvSpPr>
              <a:spLocks/>
            </p:cNvSpPr>
            <p:nvPr/>
          </p:nvSpPr>
          <p:spPr bwMode="auto">
            <a:xfrm>
              <a:off x="2638" y="1755"/>
              <a:ext cx="140" cy="136"/>
            </a:xfrm>
            <a:custGeom>
              <a:avLst/>
              <a:gdLst>
                <a:gd name="T0" fmla="*/ 0 w 282"/>
                <a:gd name="T1" fmla="*/ 0 h 273"/>
                <a:gd name="T2" fmla="*/ 17 w 282"/>
                <a:gd name="T3" fmla="*/ 34 h 273"/>
                <a:gd name="T4" fmla="*/ 35 w 282"/>
                <a:gd name="T5" fmla="*/ 0 h 273"/>
                <a:gd name="T6" fmla="*/ 0 w 282"/>
                <a:gd name="T7" fmla="*/ 0 h 27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3"/>
                <a:gd name="T14" fmla="*/ 282 w 282"/>
                <a:gd name="T15" fmla="*/ 273 h 27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3">
                  <a:moveTo>
                    <a:pt x="0" y="0"/>
                  </a:moveTo>
                  <a:lnTo>
                    <a:pt x="140" y="273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72" name="Rectangle 80"/>
            <p:cNvSpPr>
              <a:spLocks noChangeArrowheads="1"/>
            </p:cNvSpPr>
            <p:nvPr/>
          </p:nvSpPr>
          <p:spPr bwMode="auto">
            <a:xfrm>
              <a:off x="3451" y="2258"/>
              <a:ext cx="32" cy="1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3" name="Rectangle 81"/>
            <p:cNvSpPr>
              <a:spLocks noChangeArrowheads="1"/>
            </p:cNvSpPr>
            <p:nvPr/>
          </p:nvSpPr>
          <p:spPr bwMode="auto">
            <a:xfrm>
              <a:off x="1720" y="2289"/>
              <a:ext cx="32" cy="1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4" name="Freeform 82"/>
            <p:cNvSpPr>
              <a:spLocks/>
            </p:cNvSpPr>
            <p:nvPr/>
          </p:nvSpPr>
          <p:spPr bwMode="auto">
            <a:xfrm>
              <a:off x="1666" y="2397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40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75" name="Rectangle 83"/>
            <p:cNvSpPr>
              <a:spLocks noChangeArrowheads="1"/>
            </p:cNvSpPr>
            <p:nvPr/>
          </p:nvSpPr>
          <p:spPr bwMode="auto">
            <a:xfrm>
              <a:off x="1678" y="3004"/>
              <a:ext cx="31" cy="40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6" name="Freeform 84"/>
            <p:cNvSpPr>
              <a:spLocks/>
            </p:cNvSpPr>
            <p:nvPr/>
          </p:nvSpPr>
          <p:spPr bwMode="auto">
            <a:xfrm>
              <a:off x="1624" y="2870"/>
              <a:ext cx="141" cy="138"/>
            </a:xfrm>
            <a:custGeom>
              <a:avLst/>
              <a:gdLst>
                <a:gd name="T0" fmla="*/ 35 w 282"/>
                <a:gd name="T1" fmla="*/ 35 h 276"/>
                <a:gd name="T2" fmla="*/ 18 w 282"/>
                <a:gd name="T3" fmla="*/ 0 h 276"/>
                <a:gd name="T4" fmla="*/ 0 w 282"/>
                <a:gd name="T5" fmla="*/ 35 h 276"/>
                <a:gd name="T6" fmla="*/ 35 w 282"/>
                <a:gd name="T7" fmla="*/ 35 h 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6"/>
                <a:gd name="T14" fmla="*/ 282 w 282"/>
                <a:gd name="T15" fmla="*/ 276 h 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6">
                  <a:moveTo>
                    <a:pt x="282" y="276"/>
                  </a:moveTo>
                  <a:lnTo>
                    <a:pt x="138" y="0"/>
                  </a:lnTo>
                  <a:lnTo>
                    <a:pt x="0" y="276"/>
                  </a:lnTo>
                  <a:lnTo>
                    <a:pt x="282" y="2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77" name="Freeform 85"/>
            <p:cNvSpPr>
              <a:spLocks/>
            </p:cNvSpPr>
            <p:nvPr/>
          </p:nvSpPr>
          <p:spPr bwMode="auto">
            <a:xfrm>
              <a:off x="1624" y="3406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38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78" name="Rectangle 86"/>
            <p:cNvSpPr>
              <a:spLocks noChangeArrowheads="1"/>
            </p:cNvSpPr>
            <p:nvPr/>
          </p:nvSpPr>
          <p:spPr bwMode="auto">
            <a:xfrm>
              <a:off x="3430" y="3298"/>
              <a:ext cx="32" cy="1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9" name="Freeform 87"/>
            <p:cNvSpPr>
              <a:spLocks/>
            </p:cNvSpPr>
            <p:nvPr/>
          </p:nvSpPr>
          <p:spPr bwMode="auto">
            <a:xfrm>
              <a:off x="3376" y="3406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40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80" name="Rectangle 88"/>
            <p:cNvSpPr>
              <a:spLocks noChangeArrowheads="1"/>
            </p:cNvSpPr>
            <p:nvPr/>
          </p:nvSpPr>
          <p:spPr bwMode="auto">
            <a:xfrm>
              <a:off x="2403" y="3649"/>
              <a:ext cx="293" cy="3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1" name="Freeform 89"/>
            <p:cNvSpPr>
              <a:spLocks/>
            </p:cNvSpPr>
            <p:nvPr/>
          </p:nvSpPr>
          <p:spPr bwMode="auto">
            <a:xfrm>
              <a:off x="2264" y="3597"/>
              <a:ext cx="142" cy="136"/>
            </a:xfrm>
            <a:custGeom>
              <a:avLst/>
              <a:gdLst>
                <a:gd name="T0" fmla="*/ 36 w 284"/>
                <a:gd name="T1" fmla="*/ 0 h 272"/>
                <a:gd name="T2" fmla="*/ 0 w 284"/>
                <a:gd name="T3" fmla="*/ 17 h 272"/>
                <a:gd name="T4" fmla="*/ 36 w 284"/>
                <a:gd name="T5" fmla="*/ 34 h 272"/>
                <a:gd name="T6" fmla="*/ 36 w 284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4"/>
                <a:gd name="T13" fmla="*/ 0 h 272"/>
                <a:gd name="T14" fmla="*/ 284 w 284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4" h="272">
                  <a:moveTo>
                    <a:pt x="284" y="0"/>
                  </a:moveTo>
                  <a:lnTo>
                    <a:pt x="0" y="135"/>
                  </a:lnTo>
                  <a:lnTo>
                    <a:pt x="284" y="272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82" name="Freeform 90"/>
            <p:cNvSpPr>
              <a:spLocks/>
            </p:cNvSpPr>
            <p:nvPr/>
          </p:nvSpPr>
          <p:spPr bwMode="auto">
            <a:xfrm>
              <a:off x="2693" y="3597"/>
              <a:ext cx="140" cy="136"/>
            </a:xfrm>
            <a:custGeom>
              <a:avLst/>
              <a:gdLst>
                <a:gd name="T0" fmla="*/ 0 w 282"/>
                <a:gd name="T1" fmla="*/ 34 h 272"/>
                <a:gd name="T2" fmla="*/ 35 w 282"/>
                <a:gd name="T3" fmla="*/ 17 h 272"/>
                <a:gd name="T4" fmla="*/ 0 w 282"/>
                <a:gd name="T5" fmla="*/ 0 h 272"/>
                <a:gd name="T6" fmla="*/ 0 w 282"/>
                <a:gd name="T7" fmla="*/ 34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272"/>
                  </a:moveTo>
                  <a:lnTo>
                    <a:pt x="282" y="135"/>
                  </a:lnTo>
                  <a:lnTo>
                    <a:pt x="0" y="0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83" name="Rectangle 91"/>
            <p:cNvSpPr>
              <a:spLocks noChangeArrowheads="1"/>
            </p:cNvSpPr>
            <p:nvPr/>
          </p:nvSpPr>
          <p:spPr bwMode="auto">
            <a:xfrm>
              <a:off x="1093" y="3889"/>
              <a:ext cx="1488" cy="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92075" rIns="92075" bIns="92075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spcAft>
                  <a:spcPct val="50000"/>
                </a:spcAft>
              </a:pPr>
              <a:r>
                <a:rPr lang="en-US" b="1" dirty="0" err="1" smtClean="0">
                  <a:latin typeface="Arial" charset="0"/>
                </a:rPr>
                <a:t>Programme</a:t>
              </a:r>
              <a:r>
                <a:rPr lang="en-US" b="1" dirty="0" smtClean="0">
                  <a:latin typeface="Arial" charset="0"/>
                </a:rPr>
                <a:t> </a:t>
              </a:r>
              <a:r>
                <a:rPr lang="en-US" b="1" dirty="0">
                  <a:latin typeface="Arial" charset="0"/>
                </a:rPr>
                <a:t>Management</a:t>
              </a:r>
            </a:p>
          </p:txBody>
        </p:sp>
        <p:sp>
          <p:nvSpPr>
            <p:cNvPr id="13384" name="Rectangle 92"/>
            <p:cNvSpPr>
              <a:spLocks noChangeArrowheads="1"/>
            </p:cNvSpPr>
            <p:nvPr/>
          </p:nvSpPr>
          <p:spPr bwMode="auto">
            <a:xfrm>
              <a:off x="2880" y="3889"/>
              <a:ext cx="1296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92075" rIns="92075" bIns="92075">
              <a:spAutoFit/>
            </a:bodyPr>
            <a:lstStyle/>
            <a:p>
              <a:pPr algn="ctr">
                <a:lnSpc>
                  <a:spcPct val="90000"/>
                </a:lnSpc>
                <a:spcBef>
                  <a:spcPct val="50000"/>
                </a:spcBef>
                <a:spcAft>
                  <a:spcPct val="50000"/>
                </a:spcAft>
              </a:pPr>
              <a:r>
                <a:rPr lang="en-US" b="1" dirty="0">
                  <a:latin typeface="Arial" charset="0"/>
                </a:rPr>
                <a:t>Project Management</a:t>
              </a:r>
            </a:p>
          </p:txBody>
        </p:sp>
        <p:sp>
          <p:nvSpPr>
            <p:cNvPr id="13385" name="Rectangle 93"/>
            <p:cNvSpPr>
              <a:spLocks noChangeArrowheads="1"/>
            </p:cNvSpPr>
            <p:nvPr/>
          </p:nvSpPr>
          <p:spPr bwMode="auto">
            <a:xfrm>
              <a:off x="2976" y="2637"/>
              <a:ext cx="1138" cy="710"/>
            </a:xfrm>
            <a:prstGeom prst="rect">
              <a:avLst/>
            </a:prstGeom>
            <a:solidFill>
              <a:srgbClr val="A5D47A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6" name="Line 94"/>
            <p:cNvSpPr>
              <a:spLocks noChangeShapeType="1"/>
            </p:cNvSpPr>
            <p:nvPr/>
          </p:nvSpPr>
          <p:spPr bwMode="auto">
            <a:xfrm>
              <a:off x="2592" y="3981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13387" name="Rectangle 95"/>
            <p:cNvSpPr>
              <a:spLocks noChangeArrowheads="1"/>
            </p:cNvSpPr>
            <p:nvPr/>
          </p:nvSpPr>
          <p:spPr bwMode="auto">
            <a:xfrm>
              <a:off x="2928" y="2541"/>
              <a:ext cx="1138" cy="710"/>
            </a:xfrm>
            <a:prstGeom prst="rect">
              <a:avLst/>
            </a:prstGeom>
            <a:solidFill>
              <a:srgbClr val="A5D47A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8" name="Rectangle 96"/>
            <p:cNvSpPr>
              <a:spLocks noChangeArrowheads="1"/>
            </p:cNvSpPr>
            <p:nvPr/>
          </p:nvSpPr>
          <p:spPr bwMode="auto">
            <a:xfrm>
              <a:off x="2880" y="2445"/>
              <a:ext cx="1138" cy="71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89" name="Rectangle 97"/>
            <p:cNvSpPr>
              <a:spLocks noChangeArrowheads="1"/>
            </p:cNvSpPr>
            <p:nvPr/>
          </p:nvSpPr>
          <p:spPr bwMode="auto">
            <a:xfrm>
              <a:off x="3072" y="2877"/>
              <a:ext cx="74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Committee</a:t>
              </a:r>
              <a:endParaRPr lang="en-US">
                <a:latin typeface="Arial" charset="0"/>
              </a:endParaRPr>
            </a:p>
          </p:txBody>
        </p:sp>
        <p:sp>
          <p:nvSpPr>
            <p:cNvPr id="13390" name="Rectangle 98"/>
            <p:cNvSpPr>
              <a:spLocks noChangeArrowheads="1"/>
            </p:cNvSpPr>
            <p:nvPr/>
          </p:nvSpPr>
          <p:spPr bwMode="auto">
            <a:xfrm>
              <a:off x="2976" y="2589"/>
              <a:ext cx="9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Departmental</a:t>
              </a:r>
              <a:endParaRPr lang="en-US">
                <a:latin typeface="Arial" charset="0"/>
              </a:endParaRPr>
            </a:p>
          </p:txBody>
        </p:sp>
        <p:sp>
          <p:nvSpPr>
            <p:cNvPr id="13391" name="Rectangle 99"/>
            <p:cNvSpPr>
              <a:spLocks noChangeArrowheads="1"/>
            </p:cNvSpPr>
            <p:nvPr/>
          </p:nvSpPr>
          <p:spPr bwMode="auto">
            <a:xfrm>
              <a:off x="2880" y="3549"/>
              <a:ext cx="1205" cy="3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92" name="Rectangle 100"/>
            <p:cNvSpPr>
              <a:spLocks noChangeArrowheads="1"/>
            </p:cNvSpPr>
            <p:nvPr/>
          </p:nvSpPr>
          <p:spPr bwMode="auto">
            <a:xfrm>
              <a:off x="2928" y="3597"/>
              <a:ext cx="1205" cy="305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393" name="Rectangle 101"/>
            <p:cNvSpPr>
              <a:spLocks noChangeArrowheads="1"/>
            </p:cNvSpPr>
            <p:nvPr/>
          </p:nvSpPr>
          <p:spPr bwMode="auto">
            <a:xfrm>
              <a:off x="3264" y="3645"/>
              <a:ext cx="3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 dirty="0" err="1">
                  <a:solidFill>
                    <a:srgbClr val="000000"/>
                  </a:solidFill>
                  <a:latin typeface="Arial" charset="0"/>
                </a:rPr>
                <a:t>PeMT</a:t>
              </a:r>
              <a:endParaRPr lang="en-US" dirty="0">
                <a:latin typeface="Arial" charset="0"/>
              </a:endParaRPr>
            </a:p>
          </p:txBody>
        </p:sp>
        <p:sp>
          <p:nvSpPr>
            <p:cNvPr id="13394" name="Freeform 102"/>
            <p:cNvSpPr>
              <a:spLocks/>
            </p:cNvSpPr>
            <p:nvPr/>
          </p:nvSpPr>
          <p:spPr bwMode="auto">
            <a:xfrm>
              <a:off x="3397" y="2367"/>
              <a:ext cx="141" cy="136"/>
            </a:xfrm>
            <a:custGeom>
              <a:avLst/>
              <a:gdLst>
                <a:gd name="T0" fmla="*/ 0 w 282"/>
                <a:gd name="T1" fmla="*/ 0 h 272"/>
                <a:gd name="T2" fmla="*/ 18 w 282"/>
                <a:gd name="T3" fmla="*/ 34 h 272"/>
                <a:gd name="T4" fmla="*/ 35 w 282"/>
                <a:gd name="T5" fmla="*/ 0 h 272"/>
                <a:gd name="T6" fmla="*/ 0 w 282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272"/>
                <a:gd name="T14" fmla="*/ 282 w 282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272">
                  <a:moveTo>
                    <a:pt x="0" y="0"/>
                  </a:moveTo>
                  <a:lnTo>
                    <a:pt x="140" y="272"/>
                  </a:lnTo>
                  <a:lnTo>
                    <a:pt x="2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80FEF-D592-4C3D-AE3A-FC4184ABF21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1" name="Rectangle 2"/>
          <p:cNvSpPr txBox="1">
            <a:spLocks noChangeArrowheads="1"/>
          </p:cNvSpPr>
          <p:nvPr/>
        </p:nvSpPr>
        <p:spPr>
          <a:xfrm>
            <a:off x="316523" y="150815"/>
            <a:ext cx="8264769" cy="839787"/>
          </a:xfrm>
          <a:prstGeom prst="rect">
            <a:avLst/>
          </a:prstGeom>
        </p:spPr>
        <p:txBody>
          <a:bodyPr anchor="ctr"/>
          <a:lstStyle/>
          <a:p>
            <a:pPr algn="ctr">
              <a:spcBef>
                <a:spcPct val="40000"/>
              </a:spcBef>
              <a:defRPr/>
            </a:pPr>
            <a:r>
              <a:rPr lang="en-US" sz="3200" b="1" kern="0" dirty="0" smtClean="0">
                <a:solidFill>
                  <a:schemeClr val="tx2"/>
                </a:solidFill>
              </a:rPr>
              <a:t>Institutional Framework</a:t>
            </a:r>
          </a:p>
          <a:p>
            <a:pPr algn="ctr">
              <a:spcBef>
                <a:spcPct val="40000"/>
              </a:spcBef>
              <a:defRPr/>
            </a:pPr>
            <a:r>
              <a:rPr lang="en-US" sz="2400" b="1" kern="0" dirty="0" smtClean="0"/>
              <a:t>Central Government</a:t>
            </a:r>
            <a:r>
              <a:rPr lang="en-US" sz="2800" b="1" kern="0" dirty="0" smtClean="0"/>
              <a:t> </a:t>
            </a:r>
            <a:endParaRPr lang="en-US" sz="4800" b="1" kern="0" baseline="30000" dirty="0"/>
          </a:p>
        </p:txBody>
      </p:sp>
      <p:grpSp>
        <p:nvGrpSpPr>
          <p:cNvPr id="2" name="Group 25"/>
          <p:cNvGrpSpPr/>
          <p:nvPr/>
        </p:nvGrpSpPr>
        <p:grpSpPr>
          <a:xfrm>
            <a:off x="1125415" y="1243018"/>
            <a:ext cx="6858048" cy="4929182"/>
            <a:chOff x="838200" y="838200"/>
            <a:chExt cx="7429552" cy="5715000"/>
          </a:xfrm>
        </p:grpSpPr>
        <p:grpSp>
          <p:nvGrpSpPr>
            <p:cNvPr id="3" name="Group 3"/>
            <p:cNvGrpSpPr/>
            <p:nvPr/>
          </p:nvGrpSpPr>
          <p:grpSpPr>
            <a:xfrm>
              <a:off x="838200" y="838200"/>
              <a:ext cx="7429552" cy="5715000"/>
              <a:chOff x="1000100" y="1000108"/>
              <a:chExt cx="7429552" cy="5715000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000100" y="1000108"/>
                <a:ext cx="7429552" cy="785818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PM’s Committee on NeGP</a:t>
                </a:r>
                <a:endParaRPr kumimoji="0" lang="en-I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5" name="Rectangle 64">
                <a:hlinkClick r:id="" action="ppaction://noaction"/>
              </p:cNvPr>
              <p:cNvSpPr/>
              <p:nvPr/>
            </p:nvSpPr>
            <p:spPr>
              <a:xfrm>
                <a:off x="1000100" y="2214554"/>
                <a:ext cx="2895600" cy="9144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5400" cap="flat" cmpd="sng" algn="ctr">
                <a:solidFill>
                  <a:srgbClr val="4F81BD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National e-Governance Advisory Group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(Chaired by MCIT)</a:t>
                </a:r>
                <a:endParaRPr kumimoji="0" lang="en-IN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1000100" y="3571876"/>
                <a:ext cx="3962400" cy="6286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DIT</a:t>
                </a:r>
                <a:endParaRPr kumimoji="0" lang="en-IN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572100" y="3571876"/>
                <a:ext cx="2857552" cy="62863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Line Ministries</a:t>
                </a:r>
                <a:endParaRPr kumimoji="0" lang="en-IN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276700" y="2214554"/>
                <a:ext cx="4152952" cy="914400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Apex Committee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(Chaired by Cabinet Secretary)</a:t>
                </a:r>
                <a:endParaRPr kumimoji="0" lang="en-IN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000100" y="4572008"/>
                <a:ext cx="1428760" cy="50006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NeGD</a:t>
                </a:r>
                <a:endParaRPr kumimoji="0" lang="en-IN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029300" y="4575086"/>
                <a:ext cx="2143140" cy="50006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NIC</a:t>
                </a:r>
                <a:endParaRPr kumimoji="0" lang="en-IN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429092" y="4572008"/>
                <a:ext cx="1371608" cy="50006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NISG</a:t>
                </a:r>
                <a:endParaRPr kumimoji="0" lang="en-IN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000100" y="5943584"/>
                <a:ext cx="7429552" cy="77152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State Governments / UTs</a:t>
                </a:r>
                <a:endParaRPr kumimoji="0" lang="en-IN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endParaRPr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>
                <a:off x="2357422" y="2000240"/>
                <a:ext cx="4429156" cy="1588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6679024" y="2107000"/>
                <a:ext cx="214314" cy="794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75" name="Straight Connector 74"/>
              <p:cNvCxnSpPr/>
              <p:nvPr/>
            </p:nvCxnSpPr>
            <p:spPr>
              <a:xfrm rot="5400000">
                <a:off x="4678760" y="1892686"/>
                <a:ext cx="214314" cy="794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76" name="Straight Connector 75"/>
              <p:cNvCxnSpPr/>
              <p:nvPr/>
            </p:nvCxnSpPr>
            <p:spPr>
              <a:xfrm rot="5400000">
                <a:off x="6643702" y="3357562"/>
                <a:ext cx="428628" cy="1588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2286778" y="3356768"/>
                <a:ext cx="428628" cy="1588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78" name="Straight Connector 77"/>
              <p:cNvCxnSpPr/>
              <p:nvPr/>
            </p:nvCxnSpPr>
            <p:spPr>
              <a:xfrm rot="5400000">
                <a:off x="2250662" y="2107000"/>
                <a:ext cx="214314" cy="794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79" name="Straight Connector 78"/>
              <p:cNvCxnSpPr>
                <a:stCxn id="66" idx="3"/>
                <a:endCxn id="67" idx="1"/>
              </p:cNvCxnSpPr>
              <p:nvPr/>
            </p:nvCxnSpPr>
            <p:spPr>
              <a:xfrm>
                <a:off x="4962500" y="3886192"/>
                <a:ext cx="609600" cy="1588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80" name="Elbow Connector 79"/>
              <p:cNvCxnSpPr>
                <a:stCxn id="66" idx="2"/>
                <a:endCxn id="69" idx="0"/>
              </p:cNvCxnSpPr>
              <p:nvPr/>
            </p:nvCxnSpPr>
            <p:spPr>
              <a:xfrm rot="5400000">
                <a:off x="2162140" y="3752848"/>
                <a:ext cx="371500" cy="1266820"/>
              </a:xfrm>
              <a:prstGeom prst="bentConnector3">
                <a:avLst>
                  <a:gd name="adj1" fmla="val 50000"/>
                </a:avLst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81" name="Elbow Connector 80"/>
              <p:cNvCxnSpPr>
                <a:stCxn id="66" idx="2"/>
                <a:endCxn id="71" idx="0"/>
              </p:cNvCxnSpPr>
              <p:nvPr/>
            </p:nvCxnSpPr>
            <p:spPr>
              <a:xfrm rot="16200000" flipH="1">
                <a:off x="3862348" y="3319460"/>
                <a:ext cx="371500" cy="2133596"/>
              </a:xfrm>
              <a:prstGeom prst="bentConnector3">
                <a:avLst>
                  <a:gd name="adj1" fmla="val 50000"/>
                </a:avLst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82" name="Elbow Connector 81"/>
              <p:cNvCxnSpPr>
                <a:stCxn id="66" idx="2"/>
                <a:endCxn id="70" idx="0"/>
              </p:cNvCxnSpPr>
              <p:nvPr/>
            </p:nvCxnSpPr>
            <p:spPr>
              <a:xfrm rot="16200000" flipH="1">
                <a:off x="4853796" y="2328012"/>
                <a:ext cx="374578" cy="4119570"/>
              </a:xfrm>
              <a:prstGeom prst="bentConnector3">
                <a:avLst>
                  <a:gd name="adj1" fmla="val 50000"/>
                </a:avLst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1267594" y="5506710"/>
                <a:ext cx="838200" cy="1588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7410436" y="4362444"/>
                <a:ext cx="438128" cy="1588"/>
              </a:xfrm>
              <a:prstGeom prst="line">
                <a:avLst/>
              </a:prstGeom>
              <a:solidFill>
                <a:srgbClr val="1F497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50" name="Straight Connector 49"/>
            <p:cNvCxnSpPr/>
            <p:nvPr/>
          </p:nvCxnSpPr>
          <p:spPr>
            <a:xfrm rot="5400000">
              <a:off x="4206080" y="3185320"/>
              <a:ext cx="428628" cy="1588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>
            <a:xfrm rot="5400000">
              <a:off x="5281382" y="4199742"/>
              <a:ext cx="438128" cy="1588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sp>
          <p:nvSpPr>
            <p:cNvPr id="52" name="Rectangle 51"/>
            <p:cNvSpPr/>
            <p:nvPr/>
          </p:nvSpPr>
          <p:spPr>
            <a:xfrm>
              <a:off x="4268804" y="5122812"/>
              <a:ext cx="2970196" cy="47623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Industry</a:t>
              </a:r>
              <a:endParaRPr kumimoji="0" lang="en-IN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 rot="5400000">
              <a:off x="5218838" y="4572000"/>
              <a:ext cx="1066800" cy="1588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>
            <a:xfrm rot="5400000">
              <a:off x="4845446" y="5033256"/>
              <a:ext cx="214314" cy="794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>
            <a:xfrm rot="5400000">
              <a:off x="6826646" y="4997846"/>
              <a:ext cx="214314" cy="794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>
            <a:xfrm rot="16200000" flipH="1">
              <a:off x="7271268" y="4909068"/>
              <a:ext cx="1752600" cy="11664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>
            <a:xfrm rot="16200000" flipH="1">
              <a:off x="1948932" y="4909068"/>
              <a:ext cx="1752600" cy="11664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>
            <a:xfrm rot="5400000">
              <a:off x="5683646" y="5683646"/>
              <a:ext cx="214314" cy="794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>
            <a:xfrm rot="5400000">
              <a:off x="7049294" y="5324134"/>
              <a:ext cx="838200" cy="1588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>
            <a:xfrm>
              <a:off x="2881322" y="3200400"/>
              <a:ext cx="3214678" cy="1588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>
            <a:xfrm rot="5400000">
              <a:off x="2804160" y="3093720"/>
              <a:ext cx="152400" cy="1588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>
            <a:xfrm rot="5400000">
              <a:off x="5988446" y="3321446"/>
              <a:ext cx="214314" cy="794"/>
            </a:xfrm>
            <a:prstGeom prst="line">
              <a:avLst/>
            </a:prstGeom>
            <a:solidFill>
              <a:srgbClr val="1F497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dash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National e-Governance Division (NeGD)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8229600" cy="4221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Independent Business Division of Media Lab Asia</a:t>
            </a:r>
          </a:p>
          <a:p>
            <a:r>
              <a:rPr lang="en-US" sz="2400" dirty="0" smtClean="0"/>
              <a:t>Strength of 49</a:t>
            </a:r>
          </a:p>
          <a:p>
            <a:r>
              <a:rPr lang="en-US" sz="2400" dirty="0" smtClean="0"/>
              <a:t>CEO and 7 Directors/Principal Consultants</a:t>
            </a:r>
          </a:p>
          <a:p>
            <a:r>
              <a:rPr lang="en-US" sz="2400" dirty="0" smtClean="0"/>
              <a:t>Senior Consultants and Consultants</a:t>
            </a:r>
          </a:p>
          <a:p>
            <a:endParaRPr lang="en-US" sz="2400" dirty="0" smtClean="0"/>
          </a:p>
          <a:p>
            <a:r>
              <a:rPr lang="en-US" sz="2400" b="1" dirty="0" smtClean="0"/>
              <a:t>Tasked with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err="1" smtClean="0"/>
              <a:t>Programme</a:t>
            </a:r>
            <a:r>
              <a:rPr lang="en-US" sz="2400" b="1" dirty="0" smtClean="0"/>
              <a:t> Management of NeGP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/>
              <a:t>Capacity Building</a:t>
            </a:r>
          </a:p>
          <a:p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Organizational Structure of NeGD</a:t>
            </a:r>
            <a:endParaRPr lang="en-US" sz="3600" b="1" dirty="0"/>
          </a:p>
        </p:txBody>
      </p:sp>
      <p:sp>
        <p:nvSpPr>
          <p:cNvPr id="78" name="Slide Number Placeholder 7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76E6C6BF-09D9-4F3A-AF63-9C33840A088A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4" name="AutoShape 156"/>
          <p:cNvCxnSpPr>
            <a:cxnSpLocks noChangeShapeType="1"/>
            <a:stCxn id="30" idx="1"/>
            <a:endCxn id="37" idx="3"/>
          </p:cNvCxnSpPr>
          <p:nvPr/>
        </p:nvCxnSpPr>
        <p:spPr bwMode="auto">
          <a:xfrm rot="10800000">
            <a:off x="1204914" y="3471864"/>
            <a:ext cx="1133474" cy="698499"/>
          </a:xfrm>
          <a:prstGeom prst="straightConnector1">
            <a:avLst/>
          </a:prstGeom>
          <a:noFill/>
          <a:ln w="19050">
            <a:solidFill>
              <a:srgbClr val="91278F"/>
            </a:solidFill>
            <a:prstDash val="sysDot"/>
            <a:round/>
            <a:headEnd/>
            <a:tailEnd/>
          </a:ln>
        </p:spPr>
      </p:cxnSp>
      <p:cxnSp>
        <p:nvCxnSpPr>
          <p:cNvPr id="5" name="AutoShape 157"/>
          <p:cNvCxnSpPr>
            <a:cxnSpLocks noChangeShapeType="1"/>
            <a:stCxn id="45" idx="1"/>
            <a:endCxn id="37" idx="3"/>
          </p:cNvCxnSpPr>
          <p:nvPr/>
        </p:nvCxnSpPr>
        <p:spPr bwMode="auto">
          <a:xfrm flipH="1" flipV="1">
            <a:off x="1214438" y="3471863"/>
            <a:ext cx="2522538" cy="563563"/>
          </a:xfrm>
          <a:prstGeom prst="straightConnector1">
            <a:avLst/>
          </a:prstGeom>
          <a:noFill/>
          <a:ln w="19050">
            <a:solidFill>
              <a:srgbClr val="91278F"/>
            </a:solidFill>
            <a:prstDash val="sysDot"/>
            <a:round/>
            <a:headEnd/>
            <a:tailEnd/>
          </a:ln>
        </p:spPr>
      </p:cxnSp>
      <p:cxnSp>
        <p:nvCxnSpPr>
          <p:cNvPr id="6" name="AutoShape 158"/>
          <p:cNvCxnSpPr>
            <a:cxnSpLocks noChangeShapeType="1"/>
            <a:stCxn id="42" idx="1"/>
            <a:endCxn id="37" idx="3"/>
          </p:cNvCxnSpPr>
          <p:nvPr/>
        </p:nvCxnSpPr>
        <p:spPr bwMode="auto">
          <a:xfrm flipH="1" flipV="1">
            <a:off x="1214438" y="3471863"/>
            <a:ext cx="4591050" cy="1347788"/>
          </a:xfrm>
          <a:prstGeom prst="straightConnector1">
            <a:avLst/>
          </a:prstGeom>
          <a:noFill/>
          <a:ln w="19050">
            <a:solidFill>
              <a:srgbClr val="91278F"/>
            </a:solidFill>
            <a:prstDash val="sysDot"/>
            <a:round/>
            <a:headEnd/>
            <a:tailEnd/>
          </a:ln>
        </p:spPr>
      </p:cxnSp>
      <p:cxnSp>
        <p:nvCxnSpPr>
          <p:cNvPr id="7" name="AutoShape 159"/>
          <p:cNvCxnSpPr>
            <a:cxnSpLocks noChangeShapeType="1"/>
            <a:endCxn id="37" idx="3"/>
          </p:cNvCxnSpPr>
          <p:nvPr/>
        </p:nvCxnSpPr>
        <p:spPr bwMode="auto">
          <a:xfrm flipH="1" flipV="1">
            <a:off x="1214438" y="3471863"/>
            <a:ext cx="6438900" cy="2130425"/>
          </a:xfrm>
          <a:prstGeom prst="straightConnector1">
            <a:avLst/>
          </a:prstGeom>
          <a:noFill/>
          <a:ln w="19050">
            <a:solidFill>
              <a:srgbClr val="91278F"/>
            </a:solidFill>
            <a:prstDash val="sysDot"/>
            <a:round/>
            <a:headEnd/>
            <a:tailEnd/>
          </a:ln>
        </p:spPr>
      </p:cxnSp>
      <p:sp>
        <p:nvSpPr>
          <p:cNvPr id="8" name="Text Box 160"/>
          <p:cNvSpPr txBox="1">
            <a:spLocks noChangeArrowheads="1"/>
          </p:cNvSpPr>
          <p:nvPr/>
        </p:nvSpPr>
        <p:spPr bwMode="auto">
          <a:xfrm>
            <a:off x="107951" y="5816600"/>
            <a:ext cx="4935538" cy="33496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54000" tIns="54000" rIns="54000" bIns="54000"/>
          <a:lstStyle/>
          <a:p>
            <a:r>
              <a:rPr lang="en-US" sz="900" b="1" i="1" dirty="0">
                <a:solidFill>
                  <a:srgbClr val="000066"/>
                </a:solidFill>
              </a:rPr>
              <a:t>Vertical or horizontal alignment of individual boxes are not indicative of  levels/ grades</a:t>
            </a:r>
          </a:p>
        </p:txBody>
      </p:sp>
      <p:sp>
        <p:nvSpPr>
          <p:cNvPr id="9" name="Rectangle 161"/>
          <p:cNvSpPr>
            <a:spLocks noChangeArrowheads="1"/>
          </p:cNvSpPr>
          <p:nvPr/>
        </p:nvSpPr>
        <p:spPr bwMode="auto">
          <a:xfrm>
            <a:off x="3673476" y="1257300"/>
            <a:ext cx="1666875" cy="431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4" tIns="9144" rIns="9144" bIns="9144" anchor="ctr"/>
          <a:lstStyle/>
          <a:p>
            <a:pPr algn="ctr"/>
            <a:r>
              <a:rPr lang="en-US" sz="1400" b="1" dirty="0">
                <a:solidFill>
                  <a:srgbClr val="000066"/>
                </a:solidFill>
              </a:rPr>
              <a:t>President &amp; CEO</a:t>
            </a:r>
          </a:p>
        </p:txBody>
      </p:sp>
      <p:sp>
        <p:nvSpPr>
          <p:cNvPr id="10" name="Rectangle 162"/>
          <p:cNvSpPr>
            <a:spLocks noChangeArrowheads="1"/>
          </p:cNvSpPr>
          <p:nvPr/>
        </p:nvSpPr>
        <p:spPr bwMode="auto">
          <a:xfrm>
            <a:off x="4932363" y="3289300"/>
            <a:ext cx="1096963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CBMC</a:t>
            </a:r>
          </a:p>
        </p:txBody>
      </p:sp>
      <p:sp>
        <p:nvSpPr>
          <p:cNvPr id="11" name="Rectangle 163"/>
          <p:cNvSpPr>
            <a:spLocks noChangeArrowheads="1"/>
          </p:cNvSpPr>
          <p:nvPr/>
        </p:nvSpPr>
        <p:spPr bwMode="auto">
          <a:xfrm>
            <a:off x="6899276" y="3292475"/>
            <a:ext cx="1096963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A&amp;C and Knowledge Mgt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2" name="Rectangle 164"/>
          <p:cNvSpPr>
            <a:spLocks noChangeArrowheads="1"/>
          </p:cNvSpPr>
          <p:nvPr/>
        </p:nvSpPr>
        <p:spPr bwMode="auto">
          <a:xfrm>
            <a:off x="7631113" y="3854450"/>
            <a:ext cx="1416050" cy="393700"/>
          </a:xfrm>
          <a:prstGeom prst="rect">
            <a:avLst/>
          </a:prstGeom>
          <a:solidFill>
            <a:srgbClr val="FFCC99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Awareness  &amp; Communication</a:t>
            </a:r>
            <a:endParaRPr lang="en-US" sz="1000" b="1" dirty="0">
              <a:solidFill>
                <a:srgbClr val="000066"/>
              </a:solidFill>
            </a:endParaRPr>
          </a:p>
        </p:txBody>
      </p:sp>
      <p:sp>
        <p:nvSpPr>
          <p:cNvPr id="13" name="Rectangle 165"/>
          <p:cNvSpPr>
            <a:spLocks noChangeArrowheads="1"/>
          </p:cNvSpPr>
          <p:nvPr/>
        </p:nvSpPr>
        <p:spPr bwMode="auto">
          <a:xfrm>
            <a:off x="7631113" y="4316413"/>
            <a:ext cx="1416050" cy="392113"/>
          </a:xfrm>
          <a:prstGeom prst="rect">
            <a:avLst/>
          </a:prstGeom>
          <a:solidFill>
            <a:srgbClr val="FFCC99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Assessment</a:t>
            </a:r>
            <a:endParaRPr lang="en-US" sz="1000" b="1" dirty="0">
              <a:solidFill>
                <a:srgbClr val="000066"/>
              </a:solidFill>
            </a:endParaRPr>
          </a:p>
        </p:txBody>
      </p:sp>
      <p:sp>
        <p:nvSpPr>
          <p:cNvPr id="14" name="Rectangle 166"/>
          <p:cNvSpPr>
            <a:spLocks noChangeArrowheads="1"/>
          </p:cNvSpPr>
          <p:nvPr/>
        </p:nvSpPr>
        <p:spPr bwMode="auto">
          <a:xfrm>
            <a:off x="7631113" y="4770438"/>
            <a:ext cx="1416050" cy="349250"/>
          </a:xfrm>
          <a:prstGeom prst="rect">
            <a:avLst/>
          </a:prstGeom>
          <a:solidFill>
            <a:srgbClr val="FFCC99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Knowledge Mgt</a:t>
            </a:r>
            <a:endParaRPr lang="en-US" sz="1000" b="1" dirty="0">
              <a:solidFill>
                <a:srgbClr val="000066"/>
              </a:solidFill>
            </a:endParaRPr>
          </a:p>
        </p:txBody>
      </p:sp>
      <p:cxnSp>
        <p:nvCxnSpPr>
          <p:cNvPr id="15" name="AutoShape 167"/>
          <p:cNvCxnSpPr>
            <a:cxnSpLocks noChangeShapeType="1"/>
            <a:stCxn id="10" idx="0"/>
            <a:endCxn id="11" idx="0"/>
          </p:cNvCxnSpPr>
          <p:nvPr/>
        </p:nvCxnSpPr>
        <p:spPr bwMode="auto">
          <a:xfrm rot="5400000" flipV="1">
            <a:off x="6464301" y="2297113"/>
            <a:ext cx="3175" cy="1966913"/>
          </a:xfrm>
          <a:prstGeom prst="bentConnector3">
            <a:avLst>
              <a:gd name="adj1" fmla="val -6900000"/>
            </a:avLst>
          </a:prstGeom>
          <a:noFill/>
          <a:ln w="28575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16" name="AutoShape 168"/>
          <p:cNvCxnSpPr>
            <a:cxnSpLocks noChangeShapeType="1"/>
            <a:stCxn id="10" idx="2"/>
            <a:endCxn id="48" idx="1"/>
          </p:cNvCxnSpPr>
          <p:nvPr/>
        </p:nvCxnSpPr>
        <p:spPr bwMode="auto">
          <a:xfrm rot="16200000" flipH="1">
            <a:off x="5464176" y="3681413"/>
            <a:ext cx="347663" cy="314325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17" name="AutoShape 169"/>
          <p:cNvCxnSpPr>
            <a:cxnSpLocks noChangeShapeType="1"/>
            <a:stCxn id="10" idx="2"/>
            <a:endCxn id="49" idx="1"/>
          </p:cNvCxnSpPr>
          <p:nvPr/>
        </p:nvCxnSpPr>
        <p:spPr bwMode="auto">
          <a:xfrm rot="16200000" flipH="1">
            <a:off x="5264151" y="3881438"/>
            <a:ext cx="747713" cy="314325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18" name="AutoShape 170"/>
          <p:cNvCxnSpPr>
            <a:cxnSpLocks noChangeShapeType="1"/>
            <a:stCxn id="10" idx="0"/>
            <a:endCxn id="33" idx="0"/>
          </p:cNvCxnSpPr>
          <p:nvPr/>
        </p:nvCxnSpPr>
        <p:spPr bwMode="auto">
          <a:xfrm rot="16200000" flipH="1" flipV="1">
            <a:off x="3821113" y="1633538"/>
            <a:ext cx="14288" cy="3306763"/>
          </a:xfrm>
          <a:prstGeom prst="bentConnector3">
            <a:avLst>
              <a:gd name="adj1" fmla="val -1533333"/>
            </a:avLst>
          </a:prstGeom>
          <a:noFill/>
          <a:ln w="28575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19" name="AutoShape 171"/>
          <p:cNvCxnSpPr>
            <a:cxnSpLocks noChangeShapeType="1"/>
            <a:stCxn id="70" idx="3"/>
            <a:endCxn id="9" idx="2"/>
          </p:cNvCxnSpPr>
          <p:nvPr/>
        </p:nvCxnSpPr>
        <p:spPr bwMode="auto">
          <a:xfrm flipV="1">
            <a:off x="3043238" y="1698625"/>
            <a:ext cx="1463675" cy="496888"/>
          </a:xfrm>
          <a:prstGeom prst="bentConnector2">
            <a:avLst/>
          </a:prstGeom>
          <a:noFill/>
          <a:ln w="28575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20" name="Rectangle 172"/>
          <p:cNvSpPr>
            <a:spLocks noChangeArrowheads="1"/>
          </p:cNvSpPr>
          <p:nvPr/>
        </p:nvSpPr>
        <p:spPr bwMode="auto">
          <a:xfrm>
            <a:off x="3081338" y="3294063"/>
            <a:ext cx="1096963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Technology</a:t>
            </a:r>
          </a:p>
        </p:txBody>
      </p:sp>
      <p:sp>
        <p:nvSpPr>
          <p:cNvPr id="21" name="Rectangle 173"/>
          <p:cNvSpPr>
            <a:spLocks noChangeArrowheads="1"/>
          </p:cNvSpPr>
          <p:nvPr/>
        </p:nvSpPr>
        <p:spPr bwMode="auto">
          <a:xfrm>
            <a:off x="3746501" y="4343400"/>
            <a:ext cx="1463675" cy="381000"/>
          </a:xfrm>
          <a:prstGeom prst="rect">
            <a:avLst/>
          </a:prstGeom>
          <a:solidFill>
            <a:srgbClr val="99CC00">
              <a:alpha val="70195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>
                <a:solidFill>
                  <a:srgbClr val="000066"/>
                </a:solidFill>
              </a:rPr>
              <a:t>IT Support services</a:t>
            </a:r>
          </a:p>
        </p:txBody>
      </p:sp>
      <p:cxnSp>
        <p:nvCxnSpPr>
          <p:cNvPr id="22" name="AutoShape 174"/>
          <p:cNvCxnSpPr>
            <a:cxnSpLocks noChangeShapeType="1"/>
            <a:stCxn id="21" idx="1"/>
            <a:endCxn id="20" idx="2"/>
          </p:cNvCxnSpPr>
          <p:nvPr/>
        </p:nvCxnSpPr>
        <p:spPr bwMode="auto">
          <a:xfrm rot="10800000">
            <a:off x="3629821" y="3659188"/>
            <a:ext cx="116681" cy="874712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3" name="AutoShape 175"/>
          <p:cNvCxnSpPr>
            <a:cxnSpLocks noChangeShapeType="1"/>
            <a:stCxn id="20" idx="0"/>
            <a:endCxn id="10" idx="0"/>
          </p:cNvCxnSpPr>
          <p:nvPr/>
        </p:nvCxnSpPr>
        <p:spPr bwMode="auto">
          <a:xfrm rot="16200000">
            <a:off x="4552951" y="2357438"/>
            <a:ext cx="4763" cy="1851025"/>
          </a:xfrm>
          <a:prstGeom prst="bentConnector3">
            <a:avLst>
              <a:gd name="adj1" fmla="val 4700000"/>
            </a:avLst>
          </a:prstGeom>
          <a:noFill/>
          <a:ln w="28575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4" name="AutoShape 176"/>
          <p:cNvCxnSpPr>
            <a:cxnSpLocks noChangeShapeType="1"/>
            <a:stCxn id="31" idx="1"/>
            <a:endCxn id="33" idx="2"/>
          </p:cNvCxnSpPr>
          <p:nvPr/>
        </p:nvCxnSpPr>
        <p:spPr bwMode="auto">
          <a:xfrm rot="10800000">
            <a:off x="2174084" y="3668714"/>
            <a:ext cx="170655" cy="1436687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5" name="AutoShape 177"/>
          <p:cNvCxnSpPr>
            <a:cxnSpLocks noChangeShapeType="1"/>
            <a:stCxn id="11" idx="2"/>
            <a:endCxn id="13" idx="1"/>
          </p:cNvCxnSpPr>
          <p:nvPr/>
        </p:nvCxnSpPr>
        <p:spPr bwMode="auto">
          <a:xfrm rot="16200000" flipH="1">
            <a:off x="7112001" y="4003675"/>
            <a:ext cx="846138" cy="173038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6" name="AutoShape 178"/>
          <p:cNvCxnSpPr>
            <a:cxnSpLocks noChangeShapeType="1"/>
            <a:stCxn id="11" idx="2"/>
            <a:endCxn id="14" idx="1"/>
          </p:cNvCxnSpPr>
          <p:nvPr/>
        </p:nvCxnSpPr>
        <p:spPr bwMode="auto">
          <a:xfrm rot="16200000" flipH="1">
            <a:off x="6896101" y="4219575"/>
            <a:ext cx="1277938" cy="173038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7" name="AutoShape 179"/>
          <p:cNvCxnSpPr>
            <a:cxnSpLocks noChangeShapeType="1"/>
            <a:stCxn id="33" idx="2"/>
            <a:endCxn id="32" idx="1"/>
          </p:cNvCxnSpPr>
          <p:nvPr/>
        </p:nvCxnSpPr>
        <p:spPr bwMode="auto">
          <a:xfrm rot="16200000" flipH="1">
            <a:off x="1747442" y="4095353"/>
            <a:ext cx="1017587" cy="164305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8" name="AutoShape 180"/>
          <p:cNvCxnSpPr>
            <a:cxnSpLocks noChangeShapeType="1"/>
            <a:stCxn id="33" idx="2"/>
            <a:endCxn id="30" idx="1"/>
          </p:cNvCxnSpPr>
          <p:nvPr/>
        </p:nvCxnSpPr>
        <p:spPr bwMode="auto">
          <a:xfrm rot="16200000" flipH="1">
            <a:off x="2005411" y="3837384"/>
            <a:ext cx="501649" cy="164305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29" name="AutoShape 181"/>
          <p:cNvCxnSpPr>
            <a:cxnSpLocks noChangeShapeType="1"/>
            <a:stCxn id="11" idx="2"/>
            <a:endCxn id="12" idx="1"/>
          </p:cNvCxnSpPr>
          <p:nvPr/>
        </p:nvCxnSpPr>
        <p:spPr bwMode="auto">
          <a:xfrm rot="16200000" flipH="1">
            <a:off x="7343776" y="3771900"/>
            <a:ext cx="384175" cy="173038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30" name="Rectangle 182"/>
          <p:cNvSpPr>
            <a:spLocks noChangeArrowheads="1"/>
          </p:cNvSpPr>
          <p:nvPr/>
        </p:nvSpPr>
        <p:spPr bwMode="auto">
          <a:xfrm>
            <a:off x="2338388" y="3921124"/>
            <a:ext cx="1141413" cy="498476"/>
          </a:xfrm>
          <a:prstGeom prst="rect">
            <a:avLst/>
          </a:prstGeom>
          <a:solidFill>
            <a:srgbClr val="FFFF99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Funds Management and Monitoring</a:t>
            </a:r>
            <a:endParaRPr lang="en-US" sz="1000" b="1" dirty="0">
              <a:solidFill>
                <a:srgbClr val="000066"/>
              </a:solidFill>
            </a:endParaRPr>
          </a:p>
        </p:txBody>
      </p:sp>
      <p:sp>
        <p:nvSpPr>
          <p:cNvPr id="31" name="Rectangle 183"/>
          <p:cNvSpPr>
            <a:spLocks noChangeArrowheads="1"/>
          </p:cNvSpPr>
          <p:nvPr/>
        </p:nvSpPr>
        <p:spPr bwMode="auto">
          <a:xfrm>
            <a:off x="2344738" y="4953000"/>
            <a:ext cx="1135063" cy="304800"/>
          </a:xfrm>
          <a:prstGeom prst="rect">
            <a:avLst/>
          </a:prstGeom>
          <a:solidFill>
            <a:srgbClr val="FFFF99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CSCs</a:t>
            </a:r>
            <a:endParaRPr lang="en-US" sz="1000" b="1" dirty="0">
              <a:solidFill>
                <a:srgbClr val="000066"/>
              </a:solidFill>
            </a:endParaRPr>
          </a:p>
        </p:txBody>
      </p:sp>
      <p:sp>
        <p:nvSpPr>
          <p:cNvPr id="32" name="Rectangle 184"/>
          <p:cNvSpPr>
            <a:spLocks noChangeArrowheads="1"/>
          </p:cNvSpPr>
          <p:nvPr/>
        </p:nvSpPr>
        <p:spPr bwMode="auto">
          <a:xfrm>
            <a:off x="2338388" y="4495800"/>
            <a:ext cx="1141413" cy="381000"/>
          </a:xfrm>
          <a:prstGeom prst="rect">
            <a:avLst/>
          </a:prstGeom>
          <a:solidFill>
            <a:srgbClr val="FFFF99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>
                <a:solidFill>
                  <a:srgbClr val="000066"/>
                </a:solidFill>
              </a:rPr>
              <a:t>Procurement, Contracts, Legal</a:t>
            </a:r>
          </a:p>
        </p:txBody>
      </p:sp>
      <p:sp>
        <p:nvSpPr>
          <p:cNvPr id="33" name="Rectangle 185"/>
          <p:cNvSpPr>
            <a:spLocks noChangeArrowheads="1"/>
          </p:cNvSpPr>
          <p:nvPr/>
        </p:nvSpPr>
        <p:spPr bwMode="auto">
          <a:xfrm>
            <a:off x="1625601" y="3303588"/>
            <a:ext cx="1096963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Strategic</a:t>
            </a:r>
            <a:r>
              <a:rPr lang="en-US" sz="1100" b="1" dirty="0">
                <a:solidFill>
                  <a:srgbClr val="000066"/>
                </a:solidFill>
              </a:rPr>
              <a:t> </a:t>
            </a:r>
            <a:r>
              <a:rPr lang="en-US" sz="1100" b="1" dirty="0">
                <a:solidFill>
                  <a:schemeClr val="bg1"/>
                </a:solidFill>
              </a:rPr>
              <a:t>Planning</a:t>
            </a:r>
          </a:p>
        </p:txBody>
      </p:sp>
      <p:cxnSp>
        <p:nvCxnSpPr>
          <p:cNvPr id="34" name="AutoShape 186"/>
          <p:cNvCxnSpPr>
            <a:cxnSpLocks noChangeShapeType="1"/>
            <a:stCxn id="47" idx="2"/>
            <a:endCxn id="50" idx="0"/>
          </p:cNvCxnSpPr>
          <p:nvPr/>
        </p:nvCxnSpPr>
        <p:spPr bwMode="auto">
          <a:xfrm rot="5400000">
            <a:off x="6492876" y="5421313"/>
            <a:ext cx="25400" cy="1588"/>
          </a:xfrm>
          <a:prstGeom prst="bentConnector3">
            <a:avLst>
              <a:gd name="adj1" fmla="val 43750"/>
            </a:avLst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35" name="Rectangle 187"/>
          <p:cNvSpPr>
            <a:spLocks noChangeArrowheads="1"/>
          </p:cNvSpPr>
          <p:nvPr/>
        </p:nvSpPr>
        <p:spPr bwMode="auto">
          <a:xfrm>
            <a:off x="3763963" y="4800600"/>
            <a:ext cx="1417638" cy="381000"/>
          </a:xfrm>
          <a:prstGeom prst="rect">
            <a:avLst/>
          </a:prstGeom>
          <a:solidFill>
            <a:srgbClr val="99CC00">
              <a:alpha val="70195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>
                <a:solidFill>
                  <a:srgbClr val="000066"/>
                </a:solidFill>
              </a:rPr>
              <a:t>Research &amp; Development</a:t>
            </a:r>
          </a:p>
        </p:txBody>
      </p:sp>
      <p:sp>
        <p:nvSpPr>
          <p:cNvPr id="36" name="Rectangle 188"/>
          <p:cNvSpPr>
            <a:spLocks noChangeArrowheads="1"/>
          </p:cNvSpPr>
          <p:nvPr/>
        </p:nvSpPr>
        <p:spPr bwMode="auto">
          <a:xfrm>
            <a:off x="755651" y="4894263"/>
            <a:ext cx="1135063" cy="274638"/>
          </a:xfrm>
          <a:prstGeom prst="rect">
            <a:avLst/>
          </a:prstGeom>
          <a:solidFill>
            <a:srgbClr val="FF99CC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e-Authentication</a:t>
            </a:r>
            <a:endParaRPr lang="en-US" sz="1000" b="1" dirty="0">
              <a:solidFill>
                <a:srgbClr val="000066"/>
              </a:solidFill>
            </a:endParaRPr>
          </a:p>
        </p:txBody>
      </p:sp>
      <p:sp>
        <p:nvSpPr>
          <p:cNvPr id="37" name="Rectangle 189"/>
          <p:cNvSpPr>
            <a:spLocks noChangeArrowheads="1"/>
          </p:cNvSpPr>
          <p:nvPr/>
        </p:nvSpPr>
        <p:spPr bwMode="auto">
          <a:xfrm>
            <a:off x="107951" y="3289300"/>
            <a:ext cx="1096963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8" name="Rectangle 190"/>
          <p:cNvSpPr>
            <a:spLocks noChangeArrowheads="1"/>
          </p:cNvSpPr>
          <p:nvPr/>
        </p:nvSpPr>
        <p:spPr bwMode="auto">
          <a:xfrm>
            <a:off x="801688" y="3903663"/>
            <a:ext cx="1042988" cy="354013"/>
          </a:xfrm>
          <a:prstGeom prst="rect">
            <a:avLst/>
          </a:prstGeom>
          <a:solidFill>
            <a:srgbClr val="FF99CC"/>
          </a:solidFill>
          <a:ln w="19050" algn="ctr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NPR</a:t>
            </a:r>
          </a:p>
        </p:txBody>
      </p:sp>
      <p:sp>
        <p:nvSpPr>
          <p:cNvPr id="39" name="Rectangle 191"/>
          <p:cNvSpPr>
            <a:spLocks noChangeArrowheads="1"/>
          </p:cNvSpPr>
          <p:nvPr/>
        </p:nvSpPr>
        <p:spPr bwMode="auto">
          <a:xfrm>
            <a:off x="788988" y="4425950"/>
            <a:ext cx="1055688" cy="338138"/>
          </a:xfrm>
          <a:prstGeom prst="rect">
            <a:avLst/>
          </a:prstGeom>
          <a:solidFill>
            <a:srgbClr val="FF99CC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Mobile Governance</a:t>
            </a:r>
            <a:endParaRPr lang="en-US" sz="1000" b="1" dirty="0">
              <a:solidFill>
                <a:srgbClr val="000066"/>
              </a:solidFill>
            </a:endParaRPr>
          </a:p>
        </p:txBody>
      </p:sp>
      <p:cxnSp>
        <p:nvCxnSpPr>
          <p:cNvPr id="40" name="AutoShape 192"/>
          <p:cNvCxnSpPr>
            <a:cxnSpLocks noChangeShapeType="1"/>
            <a:stCxn id="37" idx="2"/>
            <a:endCxn id="39" idx="1"/>
          </p:cNvCxnSpPr>
          <p:nvPr/>
        </p:nvCxnSpPr>
        <p:spPr bwMode="auto">
          <a:xfrm rot="16200000" flipH="1">
            <a:off x="252413" y="4068763"/>
            <a:ext cx="931863" cy="122238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41" name="AutoShape 193"/>
          <p:cNvCxnSpPr>
            <a:cxnSpLocks noChangeShapeType="1"/>
            <a:stCxn id="37" idx="2"/>
            <a:endCxn id="38" idx="1"/>
          </p:cNvCxnSpPr>
          <p:nvPr/>
        </p:nvCxnSpPr>
        <p:spPr bwMode="auto">
          <a:xfrm rot="16200000" flipH="1">
            <a:off x="515938" y="3805238"/>
            <a:ext cx="417513" cy="134938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42" name="Rectangle 194"/>
          <p:cNvSpPr>
            <a:spLocks noChangeArrowheads="1"/>
          </p:cNvSpPr>
          <p:nvPr/>
        </p:nvSpPr>
        <p:spPr bwMode="auto">
          <a:xfrm>
            <a:off x="5815013" y="4643438"/>
            <a:ext cx="1376363" cy="352425"/>
          </a:xfrm>
          <a:prstGeom prst="rect">
            <a:avLst/>
          </a:prstGeom>
          <a:solidFill>
            <a:srgbClr val="CCFFFF">
              <a:alpha val="79999"/>
            </a:srgbClr>
          </a:solidFill>
          <a:ln w="19050" algn="ctr">
            <a:solidFill>
              <a:srgbClr val="080808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>
                <a:solidFill>
                  <a:srgbClr val="000066"/>
                </a:solidFill>
              </a:rPr>
              <a:t>Appraisal on CB Matters</a:t>
            </a:r>
          </a:p>
        </p:txBody>
      </p:sp>
      <p:sp>
        <p:nvSpPr>
          <p:cNvPr id="45" name="Rectangle 197"/>
          <p:cNvSpPr>
            <a:spLocks noChangeArrowheads="1"/>
          </p:cNvSpPr>
          <p:nvPr/>
        </p:nvSpPr>
        <p:spPr bwMode="auto">
          <a:xfrm>
            <a:off x="3746501" y="3870325"/>
            <a:ext cx="1463675" cy="330200"/>
          </a:xfrm>
          <a:prstGeom prst="rect">
            <a:avLst/>
          </a:prstGeom>
          <a:solidFill>
            <a:srgbClr val="99CC00">
              <a:alpha val="70195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>
                <a:solidFill>
                  <a:srgbClr val="000066"/>
                </a:solidFill>
              </a:rPr>
              <a:t>Technical Support to DIT &amp; Appraisal</a:t>
            </a:r>
          </a:p>
        </p:txBody>
      </p:sp>
      <p:cxnSp>
        <p:nvCxnSpPr>
          <p:cNvPr id="46" name="AutoShape 198"/>
          <p:cNvCxnSpPr>
            <a:cxnSpLocks noChangeShapeType="1"/>
            <a:stCxn id="45" idx="1"/>
            <a:endCxn id="20" idx="2"/>
          </p:cNvCxnSpPr>
          <p:nvPr/>
        </p:nvCxnSpPr>
        <p:spPr bwMode="auto">
          <a:xfrm rot="10800000">
            <a:off x="3630613" y="3668713"/>
            <a:ext cx="106363" cy="366713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47" name="Rectangle 199"/>
          <p:cNvSpPr>
            <a:spLocks noChangeArrowheads="1"/>
          </p:cNvSpPr>
          <p:nvPr/>
        </p:nvSpPr>
        <p:spPr bwMode="auto">
          <a:xfrm>
            <a:off x="5811838" y="5053013"/>
            <a:ext cx="1385888" cy="347663"/>
          </a:xfrm>
          <a:prstGeom prst="rect">
            <a:avLst/>
          </a:prstGeom>
          <a:solidFill>
            <a:srgbClr val="CCFFFF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>
                <a:solidFill>
                  <a:srgbClr val="000066"/>
                </a:solidFill>
              </a:rPr>
              <a:t>CB Scheme &amp; Recruitment</a:t>
            </a:r>
          </a:p>
        </p:txBody>
      </p:sp>
      <p:sp>
        <p:nvSpPr>
          <p:cNvPr id="48" name="Rectangle 200"/>
          <p:cNvSpPr>
            <a:spLocks noChangeArrowheads="1"/>
          </p:cNvSpPr>
          <p:nvPr/>
        </p:nvSpPr>
        <p:spPr bwMode="auto">
          <a:xfrm>
            <a:off x="5805488" y="3851275"/>
            <a:ext cx="1385888" cy="320675"/>
          </a:xfrm>
          <a:prstGeom prst="rect">
            <a:avLst/>
          </a:prstGeom>
          <a:solidFill>
            <a:srgbClr val="CCFFFF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>
                <a:solidFill>
                  <a:srgbClr val="000066"/>
                </a:solidFill>
              </a:rPr>
              <a:t>Change Management &amp; Training</a:t>
            </a:r>
          </a:p>
        </p:txBody>
      </p:sp>
      <p:sp>
        <p:nvSpPr>
          <p:cNvPr id="49" name="Rectangle 201"/>
          <p:cNvSpPr>
            <a:spLocks noChangeArrowheads="1"/>
          </p:cNvSpPr>
          <p:nvPr/>
        </p:nvSpPr>
        <p:spPr bwMode="auto">
          <a:xfrm>
            <a:off x="5805488" y="4238625"/>
            <a:ext cx="1385888" cy="346075"/>
          </a:xfrm>
          <a:prstGeom prst="rect">
            <a:avLst/>
          </a:prstGeom>
          <a:solidFill>
            <a:srgbClr val="CCFFFF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>
                <a:solidFill>
                  <a:srgbClr val="000066"/>
                </a:solidFill>
              </a:rPr>
              <a:t>HR Management &amp; Administration </a:t>
            </a:r>
          </a:p>
        </p:txBody>
      </p:sp>
      <p:sp>
        <p:nvSpPr>
          <p:cNvPr id="50" name="Rectangle 202"/>
          <p:cNvSpPr>
            <a:spLocks noChangeArrowheads="1"/>
          </p:cNvSpPr>
          <p:nvPr/>
        </p:nvSpPr>
        <p:spPr bwMode="auto">
          <a:xfrm>
            <a:off x="5811838" y="5445125"/>
            <a:ext cx="1384300" cy="347663"/>
          </a:xfrm>
          <a:prstGeom prst="rect">
            <a:avLst/>
          </a:prstGeom>
          <a:solidFill>
            <a:srgbClr val="CCFFFF">
              <a:alpha val="79999"/>
            </a:srgbClr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>
                <a:solidFill>
                  <a:srgbClr val="000066"/>
                </a:solidFill>
              </a:rPr>
              <a:t>CB Support Cell for CLM / States</a:t>
            </a:r>
          </a:p>
        </p:txBody>
      </p:sp>
      <p:sp>
        <p:nvSpPr>
          <p:cNvPr id="54" name="Rectangle 206"/>
          <p:cNvSpPr>
            <a:spLocks noChangeArrowheads="1"/>
          </p:cNvSpPr>
          <p:nvPr/>
        </p:nvSpPr>
        <p:spPr bwMode="auto">
          <a:xfrm>
            <a:off x="6894513" y="1328738"/>
            <a:ext cx="1854200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Infrastructure and e-Services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6" name="Rectangle 208"/>
          <p:cNvSpPr>
            <a:spLocks noChangeArrowheads="1"/>
          </p:cNvSpPr>
          <p:nvPr/>
        </p:nvSpPr>
        <p:spPr bwMode="auto">
          <a:xfrm>
            <a:off x="6891338" y="1771650"/>
            <a:ext cx="1854200" cy="314325"/>
          </a:xfrm>
          <a:prstGeom prst="rect">
            <a:avLst/>
          </a:prstGeom>
          <a:solidFill>
            <a:schemeClr val="accent5">
              <a:lumMod val="50000"/>
              <a:alpha val="29804"/>
            </a:schemeClr>
          </a:solidFill>
          <a:ln w="12700" algn="ctr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 smtClean="0">
                <a:solidFill>
                  <a:srgbClr val="000066"/>
                </a:solidFill>
              </a:rPr>
              <a:t>Policy and Guidelines</a:t>
            </a:r>
            <a:endParaRPr lang="en-US" sz="1100" b="1" dirty="0">
              <a:solidFill>
                <a:srgbClr val="000066"/>
              </a:solidFill>
            </a:endParaRPr>
          </a:p>
        </p:txBody>
      </p:sp>
      <p:sp>
        <p:nvSpPr>
          <p:cNvPr id="57" name="Rectangle 209"/>
          <p:cNvSpPr>
            <a:spLocks noChangeArrowheads="1"/>
          </p:cNvSpPr>
          <p:nvPr/>
        </p:nvSpPr>
        <p:spPr bwMode="auto">
          <a:xfrm>
            <a:off x="6889751" y="2162175"/>
            <a:ext cx="1854200" cy="314325"/>
          </a:xfrm>
          <a:prstGeom prst="rect">
            <a:avLst/>
          </a:prstGeom>
          <a:solidFill>
            <a:srgbClr val="333300">
              <a:alpha val="30196"/>
            </a:srgbClr>
          </a:solidFill>
          <a:ln w="12700" algn="ctr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 smtClean="0">
                <a:solidFill>
                  <a:srgbClr val="000066"/>
                </a:solidFill>
              </a:rPr>
              <a:t>New MMPs</a:t>
            </a:r>
          </a:p>
          <a:p>
            <a:pPr algn="ctr"/>
            <a:endParaRPr lang="en-US" sz="1100" b="1" dirty="0">
              <a:solidFill>
                <a:srgbClr val="000066"/>
              </a:solidFill>
            </a:endParaRPr>
          </a:p>
        </p:txBody>
      </p:sp>
      <p:sp>
        <p:nvSpPr>
          <p:cNvPr id="58" name="Rectangle 210"/>
          <p:cNvSpPr>
            <a:spLocks noChangeArrowheads="1"/>
          </p:cNvSpPr>
          <p:nvPr/>
        </p:nvSpPr>
        <p:spPr bwMode="auto">
          <a:xfrm>
            <a:off x="6894513" y="2557463"/>
            <a:ext cx="1854200" cy="314325"/>
          </a:xfrm>
          <a:prstGeom prst="rect">
            <a:avLst/>
          </a:prstGeom>
          <a:solidFill>
            <a:srgbClr val="333300">
              <a:alpha val="30196"/>
            </a:srgbClr>
          </a:solidFill>
          <a:ln w="12700" algn="ctr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 smtClean="0">
                <a:solidFill>
                  <a:srgbClr val="000066"/>
                </a:solidFill>
              </a:rPr>
              <a:t>World Bank Projects</a:t>
            </a:r>
            <a:endParaRPr lang="en-US" sz="1100" b="1" dirty="0">
              <a:solidFill>
                <a:srgbClr val="000066"/>
              </a:solidFill>
            </a:endParaRPr>
          </a:p>
        </p:txBody>
      </p:sp>
      <p:sp>
        <p:nvSpPr>
          <p:cNvPr id="59" name="Text Box 211"/>
          <p:cNvSpPr txBox="1">
            <a:spLocks noChangeArrowheads="1"/>
          </p:cNvSpPr>
          <p:nvPr/>
        </p:nvSpPr>
        <p:spPr bwMode="auto">
          <a:xfrm>
            <a:off x="71438" y="6027738"/>
            <a:ext cx="4940300" cy="45530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54000" tIns="54000" rIns="54000" bIns="54000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900" i="1" dirty="0">
                <a:solidFill>
                  <a:srgbClr val="000066"/>
                </a:solidFill>
              </a:rPr>
              <a:t>To be developed in future as and when need arises</a:t>
            </a:r>
          </a:p>
          <a:p>
            <a:pPr>
              <a:spcBef>
                <a:spcPct val="50000"/>
              </a:spcBef>
            </a:pPr>
            <a:r>
              <a:rPr lang="en-US" sz="900" i="1" dirty="0">
                <a:solidFill>
                  <a:srgbClr val="000066"/>
                </a:solidFill>
              </a:rPr>
              <a:t>Support staff to provide assistance in file creation, movements, tracking, repository etc</a:t>
            </a:r>
          </a:p>
        </p:txBody>
      </p:sp>
      <p:cxnSp>
        <p:nvCxnSpPr>
          <p:cNvPr id="60" name="AutoShape 212"/>
          <p:cNvCxnSpPr>
            <a:cxnSpLocks noChangeShapeType="1"/>
            <a:stCxn id="37" idx="2"/>
            <a:endCxn id="36" idx="1"/>
          </p:cNvCxnSpPr>
          <p:nvPr/>
        </p:nvCxnSpPr>
        <p:spPr bwMode="auto">
          <a:xfrm rot="16200000" flipH="1">
            <a:off x="17463" y="4303713"/>
            <a:ext cx="1368425" cy="88900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61" name="AutoShape 213"/>
          <p:cNvCxnSpPr>
            <a:cxnSpLocks noChangeShapeType="1"/>
            <a:stCxn id="10" idx="2"/>
            <a:endCxn id="42" idx="1"/>
          </p:cNvCxnSpPr>
          <p:nvPr/>
        </p:nvCxnSpPr>
        <p:spPr bwMode="auto">
          <a:xfrm rot="16200000" flipH="1">
            <a:off x="5065713" y="4079875"/>
            <a:ext cx="1155700" cy="323850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62" name="AutoShape 214"/>
          <p:cNvCxnSpPr>
            <a:cxnSpLocks noChangeShapeType="1"/>
            <a:stCxn id="10" idx="2"/>
            <a:endCxn id="47" idx="1"/>
          </p:cNvCxnSpPr>
          <p:nvPr/>
        </p:nvCxnSpPr>
        <p:spPr bwMode="auto">
          <a:xfrm rot="16200000" flipH="1">
            <a:off x="4859338" y="4286250"/>
            <a:ext cx="1563688" cy="320675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65" name="AutoShape 217"/>
          <p:cNvCxnSpPr>
            <a:cxnSpLocks noChangeShapeType="1"/>
            <a:stCxn id="9" idx="2"/>
          </p:cNvCxnSpPr>
          <p:nvPr/>
        </p:nvCxnSpPr>
        <p:spPr bwMode="auto">
          <a:xfrm rot="5400000">
            <a:off x="3819526" y="2386013"/>
            <a:ext cx="1373188" cy="0"/>
          </a:xfrm>
          <a:prstGeom prst="straightConnector1">
            <a:avLst/>
          </a:prstGeom>
          <a:noFill/>
          <a:ln w="28575">
            <a:solidFill>
              <a:srgbClr val="080808"/>
            </a:solidFill>
            <a:round/>
            <a:headEnd/>
            <a:tailEnd/>
          </a:ln>
        </p:spPr>
      </p:cxnSp>
      <p:cxnSp>
        <p:nvCxnSpPr>
          <p:cNvPr id="66" name="AutoShape 218"/>
          <p:cNvCxnSpPr>
            <a:cxnSpLocks noChangeShapeType="1"/>
            <a:stCxn id="35" idx="1"/>
            <a:endCxn id="20" idx="2"/>
          </p:cNvCxnSpPr>
          <p:nvPr/>
        </p:nvCxnSpPr>
        <p:spPr bwMode="auto">
          <a:xfrm rot="10800000">
            <a:off x="3629821" y="3659188"/>
            <a:ext cx="134143" cy="1331912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67" name="AutoShape 219"/>
          <p:cNvCxnSpPr>
            <a:cxnSpLocks noChangeShapeType="1"/>
            <a:stCxn id="37" idx="0"/>
            <a:endCxn id="33" idx="0"/>
          </p:cNvCxnSpPr>
          <p:nvPr/>
        </p:nvCxnSpPr>
        <p:spPr bwMode="auto">
          <a:xfrm rot="5400000" flipV="1">
            <a:off x="1408113" y="2528888"/>
            <a:ext cx="14288" cy="1517650"/>
          </a:xfrm>
          <a:prstGeom prst="bentConnector3">
            <a:avLst>
              <a:gd name="adj1" fmla="val -1533333"/>
            </a:avLst>
          </a:prstGeom>
          <a:noFill/>
          <a:ln w="28575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68" name="Rectangle 220"/>
          <p:cNvSpPr>
            <a:spLocks noChangeArrowheads="1"/>
          </p:cNvSpPr>
          <p:nvPr/>
        </p:nvSpPr>
        <p:spPr bwMode="auto">
          <a:xfrm>
            <a:off x="6275388" y="5929313"/>
            <a:ext cx="2057400" cy="288925"/>
          </a:xfrm>
          <a:prstGeom prst="rect">
            <a:avLst/>
          </a:prstGeom>
          <a:solidFill>
            <a:schemeClr val="accent1">
              <a:alpha val="39999"/>
            </a:schemeClr>
          </a:solidFill>
          <a:ln w="25400" algn="ctr">
            <a:solidFill>
              <a:srgbClr val="FF6600"/>
            </a:solidFill>
            <a:prstDash val="sysDot"/>
            <a:miter lim="800000"/>
            <a:headEnd/>
            <a:tailEnd/>
          </a:ln>
        </p:spPr>
        <p:txBody>
          <a:bodyPr wrap="none" lIns="54000" tIns="54000" rIns="54000" bIns="54000" anchor="ctr"/>
          <a:lstStyle/>
          <a:p>
            <a:pPr algn="ctr"/>
            <a:r>
              <a:rPr lang="en-US" sz="1200" b="1">
                <a:solidFill>
                  <a:srgbClr val="000066"/>
                </a:solidFill>
              </a:rPr>
              <a:t>Pool of Office Assistants</a:t>
            </a:r>
          </a:p>
        </p:txBody>
      </p:sp>
      <p:cxnSp>
        <p:nvCxnSpPr>
          <p:cNvPr id="69" name="AutoShape 221"/>
          <p:cNvCxnSpPr>
            <a:cxnSpLocks noChangeShapeType="1"/>
            <a:stCxn id="49" idx="3"/>
            <a:endCxn id="68" idx="0"/>
          </p:cNvCxnSpPr>
          <p:nvPr/>
        </p:nvCxnSpPr>
        <p:spPr bwMode="auto">
          <a:xfrm>
            <a:off x="7200901" y="4411663"/>
            <a:ext cx="103188" cy="1504950"/>
          </a:xfrm>
          <a:prstGeom prst="bentConnector2">
            <a:avLst/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70" name="Rectangle 222"/>
          <p:cNvSpPr>
            <a:spLocks noChangeArrowheads="1"/>
          </p:cNvSpPr>
          <p:nvPr/>
        </p:nvSpPr>
        <p:spPr bwMode="auto">
          <a:xfrm>
            <a:off x="1079501" y="2012950"/>
            <a:ext cx="1954213" cy="36512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0" rIns="9144" bIns="0"/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Program </a:t>
            </a:r>
            <a:r>
              <a:rPr lang="en-US" sz="1100" b="1" dirty="0" smtClean="0">
                <a:solidFill>
                  <a:schemeClr val="bg1"/>
                </a:solidFill>
              </a:rPr>
              <a:t> Management &amp; Project Appraisal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71" name="Rectangle 223"/>
          <p:cNvSpPr>
            <a:spLocks noChangeArrowheads="1"/>
          </p:cNvSpPr>
          <p:nvPr/>
        </p:nvSpPr>
        <p:spPr bwMode="auto">
          <a:xfrm>
            <a:off x="107951" y="2549525"/>
            <a:ext cx="1736725" cy="338138"/>
          </a:xfrm>
          <a:prstGeom prst="rect">
            <a:avLst/>
          </a:prstGeom>
          <a:solidFill>
            <a:srgbClr val="99CCFF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>
                <a:solidFill>
                  <a:srgbClr val="000066"/>
                </a:solidFill>
              </a:rPr>
              <a:t>Program Management &amp; Monitoring</a:t>
            </a:r>
          </a:p>
        </p:txBody>
      </p:sp>
      <p:sp>
        <p:nvSpPr>
          <p:cNvPr id="72" name="Rectangle 224"/>
          <p:cNvSpPr>
            <a:spLocks noChangeArrowheads="1"/>
          </p:cNvSpPr>
          <p:nvPr/>
        </p:nvSpPr>
        <p:spPr bwMode="auto">
          <a:xfrm>
            <a:off x="2016126" y="2547938"/>
            <a:ext cx="1039813" cy="338138"/>
          </a:xfrm>
          <a:prstGeom prst="rect">
            <a:avLst/>
          </a:prstGeom>
          <a:solidFill>
            <a:srgbClr val="99CCFF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Project Appraisal</a:t>
            </a:r>
          </a:p>
          <a:p>
            <a:pPr algn="ctr"/>
            <a:endParaRPr lang="en-US" sz="1000" b="1" dirty="0">
              <a:solidFill>
                <a:srgbClr val="000066"/>
              </a:solidFill>
            </a:endParaRPr>
          </a:p>
        </p:txBody>
      </p:sp>
      <p:cxnSp>
        <p:nvCxnSpPr>
          <p:cNvPr id="73" name="AutoShape 225"/>
          <p:cNvCxnSpPr>
            <a:cxnSpLocks noChangeShapeType="1"/>
            <a:stCxn id="70" idx="2"/>
            <a:endCxn id="72" idx="0"/>
          </p:cNvCxnSpPr>
          <p:nvPr/>
        </p:nvCxnSpPr>
        <p:spPr bwMode="auto">
          <a:xfrm rot="16200000" flipH="1">
            <a:off x="2220913" y="2224088"/>
            <a:ext cx="150813" cy="479425"/>
          </a:xfrm>
          <a:prstGeom prst="bentConnector3">
            <a:avLst>
              <a:gd name="adj1" fmla="val 49472"/>
            </a:avLst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74" name="AutoShape 226"/>
          <p:cNvCxnSpPr>
            <a:cxnSpLocks noChangeShapeType="1"/>
            <a:stCxn id="70" idx="2"/>
            <a:endCxn id="71" idx="0"/>
          </p:cNvCxnSpPr>
          <p:nvPr/>
        </p:nvCxnSpPr>
        <p:spPr bwMode="auto">
          <a:xfrm rot="5400000">
            <a:off x="1441451" y="1922463"/>
            <a:ext cx="152400" cy="1081088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sp>
        <p:nvSpPr>
          <p:cNvPr id="75" name="Rectangle 227"/>
          <p:cNvSpPr>
            <a:spLocks noChangeArrowheads="1"/>
          </p:cNvSpPr>
          <p:nvPr/>
        </p:nvSpPr>
        <p:spPr bwMode="auto">
          <a:xfrm>
            <a:off x="3268663" y="2546350"/>
            <a:ext cx="1087438" cy="338138"/>
          </a:xfrm>
          <a:prstGeom prst="rect">
            <a:avLst/>
          </a:prstGeom>
          <a:solidFill>
            <a:srgbClr val="99CCFF"/>
          </a:solidFill>
          <a:ln w="19050" algn="ctr">
            <a:solidFill>
              <a:schemeClr val="bg1"/>
            </a:solidFill>
            <a:miter lim="800000"/>
            <a:headEnd/>
            <a:tailEnd/>
          </a:ln>
        </p:spPr>
        <p:txBody>
          <a:bodyPr lIns="9144" tIns="9144" rIns="9144" bIns="9144"/>
          <a:lstStyle/>
          <a:p>
            <a:pPr algn="ctr"/>
            <a:r>
              <a:rPr lang="en-US" sz="1000" b="1" dirty="0" smtClean="0">
                <a:solidFill>
                  <a:srgbClr val="000066"/>
                </a:solidFill>
              </a:rPr>
              <a:t>BPR</a:t>
            </a:r>
            <a:endParaRPr lang="en-US" sz="1000" b="1" dirty="0">
              <a:solidFill>
                <a:srgbClr val="000066"/>
              </a:solidFill>
            </a:endParaRPr>
          </a:p>
        </p:txBody>
      </p:sp>
      <p:cxnSp>
        <p:nvCxnSpPr>
          <p:cNvPr id="76" name="AutoShape 228"/>
          <p:cNvCxnSpPr>
            <a:cxnSpLocks noChangeShapeType="1"/>
            <a:stCxn id="70" idx="2"/>
            <a:endCxn id="75" idx="0"/>
          </p:cNvCxnSpPr>
          <p:nvPr/>
        </p:nvCxnSpPr>
        <p:spPr bwMode="auto">
          <a:xfrm rot="16200000" flipH="1">
            <a:off x="2860676" y="1584325"/>
            <a:ext cx="149225" cy="1755775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rgbClr val="080808"/>
            </a:solidFill>
            <a:miter lim="800000"/>
            <a:headEnd/>
            <a:tailEnd/>
          </a:ln>
        </p:spPr>
      </p:cxnSp>
      <p:cxnSp>
        <p:nvCxnSpPr>
          <p:cNvPr id="79" name="Straight Connector 78"/>
          <p:cNvCxnSpPr/>
          <p:nvPr/>
        </p:nvCxnSpPr>
        <p:spPr bwMode="auto">
          <a:xfrm>
            <a:off x="4495800" y="2209800"/>
            <a:ext cx="2438400" cy="1588"/>
          </a:xfrm>
          <a:prstGeom prst="line">
            <a:avLst/>
          </a:prstGeom>
          <a:solidFill>
            <a:schemeClr val="accent1"/>
          </a:solidFill>
          <a:ln w="254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2450</TotalTime>
  <Words>2026</Words>
  <Application>Microsoft Office PowerPoint</Application>
  <PresentationFormat>On-screen Show (4:3)</PresentationFormat>
  <Paragraphs>495</Paragraphs>
  <Slides>39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Median</vt:lpstr>
      <vt:lpstr> Capacity Building   </vt:lpstr>
      <vt:lpstr>Contents</vt:lpstr>
      <vt:lpstr> Hierarchy of Capacity Needs </vt:lpstr>
      <vt:lpstr>CB Scheme – Objective and Vision </vt:lpstr>
      <vt:lpstr>Funds under CB Scheme</vt:lpstr>
      <vt:lpstr>Slide 6</vt:lpstr>
      <vt:lpstr>Slide 7</vt:lpstr>
      <vt:lpstr>National e-Governance Division (NeGD)</vt:lpstr>
      <vt:lpstr>Organizational Structure of NeGD</vt:lpstr>
      <vt:lpstr>State e-Governance Mission Teams </vt:lpstr>
      <vt:lpstr>Target Audience</vt:lpstr>
      <vt:lpstr>   Current Training Plan  </vt:lpstr>
      <vt:lpstr> Specialized Training : Set 1 courses   </vt:lpstr>
      <vt:lpstr>Specialized Training: Set 2 courses</vt:lpstr>
      <vt:lpstr>Role of Agencies</vt:lpstr>
      <vt:lpstr>Slide 16</vt:lpstr>
      <vt:lpstr>Other CB  Initiatives</vt:lpstr>
      <vt:lpstr>Slide 18</vt:lpstr>
      <vt:lpstr>Slide 19</vt:lpstr>
      <vt:lpstr>Slide 20</vt:lpstr>
      <vt:lpstr>Fund Allocation under CB scheme</vt:lpstr>
      <vt:lpstr>State Category &amp; Year wise Fund Allocation</vt:lpstr>
      <vt:lpstr>Over to you</vt:lpstr>
      <vt:lpstr>HR Policy for e-Governance 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Organizational Structure for States</vt:lpstr>
      <vt:lpstr>Organizational Structure for States</vt:lpstr>
      <vt:lpstr>Training</vt:lpstr>
      <vt:lpstr>Training</vt:lpstr>
      <vt:lpstr>Other Recommendations</vt:lpstr>
      <vt:lpstr>Countrywide Training Status 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Building</dc:title>
  <dc:creator>Deepa Sengar</dc:creator>
  <cp:lastModifiedBy>deepas</cp:lastModifiedBy>
  <cp:revision>116</cp:revision>
  <dcterms:created xsi:type="dcterms:W3CDTF">2006-08-16T00:00:00Z</dcterms:created>
  <dcterms:modified xsi:type="dcterms:W3CDTF">2014-03-14T09:58:34Z</dcterms:modified>
</cp:coreProperties>
</file>